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72" r:id="rId2"/>
    <p:sldId id="320" r:id="rId3"/>
    <p:sldId id="344" r:id="rId4"/>
    <p:sldId id="375" r:id="rId5"/>
    <p:sldId id="327" r:id="rId6"/>
    <p:sldId id="318" r:id="rId7"/>
    <p:sldId id="321" r:id="rId8"/>
    <p:sldId id="322" r:id="rId9"/>
    <p:sldId id="374" r:id="rId10"/>
    <p:sldId id="317" r:id="rId11"/>
    <p:sldId id="326" r:id="rId12"/>
    <p:sldId id="373" r:id="rId13"/>
    <p:sldId id="376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258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37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29.emf"/><Relationship Id="rId7" Type="http://schemas.openxmlformats.org/officeDocument/2006/relationships/image" Target="../media/image47.emf"/><Relationship Id="rId2" Type="http://schemas.openxmlformats.org/officeDocument/2006/relationships/image" Target="../media/image43.emf"/><Relationship Id="rId1" Type="http://schemas.openxmlformats.org/officeDocument/2006/relationships/image" Target="../media/image31.emf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03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9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4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97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3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6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0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4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63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0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42B9-9CB5-D046-A03F-FD340AB0DA5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01594-BD59-F842-8A18-4E1AB3D5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aibal.sarkar@iitb.ac.i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1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8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oleObject" Target="../embeddings/oleObject22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45.emf"/><Relationship Id="rId18" Type="http://schemas.openxmlformats.org/officeDocument/2006/relationships/oleObject" Target="../embeddings/oleObject31.bin"/><Relationship Id="rId3" Type="http://schemas.openxmlformats.org/officeDocument/2006/relationships/image" Target="../media/image50.png"/><Relationship Id="rId21" Type="http://schemas.openxmlformats.org/officeDocument/2006/relationships/image" Target="../media/image49.emf"/><Relationship Id="rId7" Type="http://schemas.openxmlformats.org/officeDocument/2006/relationships/image" Target="../media/image43.emf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47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0.bin"/><Relationship Id="rId20" Type="http://schemas.openxmlformats.org/officeDocument/2006/relationships/oleObject" Target="../embeddings/oleObject32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44.emf"/><Relationship Id="rId5" Type="http://schemas.openxmlformats.org/officeDocument/2006/relationships/image" Target="../media/image31.emf"/><Relationship Id="rId15" Type="http://schemas.openxmlformats.org/officeDocument/2006/relationships/image" Target="../media/image46.emf"/><Relationship Id="rId10" Type="http://schemas.openxmlformats.org/officeDocument/2006/relationships/oleObject" Target="../embeddings/oleObject27.bin"/><Relationship Id="rId19" Type="http://schemas.openxmlformats.org/officeDocument/2006/relationships/image" Target="../media/image48.e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29.emf"/><Relationship Id="rId14" Type="http://schemas.openxmlformats.org/officeDocument/2006/relationships/oleObject" Target="../embeddings/oleObject2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iff"/><Relationship Id="rId3" Type="http://schemas.openxmlformats.org/officeDocument/2006/relationships/image" Target="../media/image74.tiff"/><Relationship Id="rId7" Type="http://schemas.openxmlformats.org/officeDocument/2006/relationships/image" Target="../media/image78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tiff"/><Relationship Id="rId5" Type="http://schemas.openxmlformats.org/officeDocument/2006/relationships/image" Target="../media/image76.tiff"/><Relationship Id="rId4" Type="http://schemas.openxmlformats.org/officeDocument/2006/relationships/image" Target="../media/image7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7" Type="http://schemas.openxmlformats.org/officeDocument/2006/relationships/image" Target="../media/image85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tiff"/><Relationship Id="rId5" Type="http://schemas.openxmlformats.org/officeDocument/2006/relationships/image" Target="../media/image83.tiff"/><Relationship Id="rId4" Type="http://schemas.openxmlformats.org/officeDocument/2006/relationships/image" Target="../media/image8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tiff"/><Relationship Id="rId5" Type="http://schemas.openxmlformats.org/officeDocument/2006/relationships/image" Target="../media/image89.tiff"/><Relationship Id="rId4" Type="http://schemas.openxmlformats.org/officeDocument/2006/relationships/image" Target="../media/image8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iff"/><Relationship Id="rId3" Type="http://schemas.openxmlformats.org/officeDocument/2006/relationships/image" Target="../media/image92.tiff"/><Relationship Id="rId7" Type="http://schemas.openxmlformats.org/officeDocument/2006/relationships/image" Target="../media/image96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tiff"/><Relationship Id="rId5" Type="http://schemas.openxmlformats.org/officeDocument/2006/relationships/image" Target="../media/image94.tiff"/><Relationship Id="rId4" Type="http://schemas.openxmlformats.org/officeDocument/2006/relationships/image" Target="../media/image93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iff"/><Relationship Id="rId3" Type="http://schemas.openxmlformats.org/officeDocument/2006/relationships/image" Target="../media/image92.tiff"/><Relationship Id="rId7" Type="http://schemas.openxmlformats.org/officeDocument/2006/relationships/image" Target="../media/image96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tiff"/><Relationship Id="rId5" Type="http://schemas.openxmlformats.org/officeDocument/2006/relationships/image" Target="../media/image94.tiff"/><Relationship Id="rId10" Type="http://schemas.openxmlformats.org/officeDocument/2006/relationships/image" Target="../media/image99.tiff"/><Relationship Id="rId4" Type="http://schemas.openxmlformats.org/officeDocument/2006/relationships/image" Target="../media/image93.tiff"/><Relationship Id="rId9" Type="http://schemas.openxmlformats.org/officeDocument/2006/relationships/image" Target="../media/image98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7279" y="0"/>
            <a:ext cx="2600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imes New Roman"/>
                <a:cs typeface="Times New Roman"/>
              </a:rPr>
              <a:t>EN 204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02923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Material Science for Energy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2037" y="2383147"/>
            <a:ext cx="1830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/>
                <a:cs typeface="Times New Roman"/>
              </a:rPr>
              <a:t>Class 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488" y="4143158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Shaibal K Sarkar</a:t>
            </a:r>
          </a:p>
          <a:p>
            <a:pPr algn="ctr"/>
            <a:r>
              <a:rPr lang="en-US" sz="3200" dirty="0">
                <a:latin typeface="Times New Roman"/>
                <a:cs typeface="Times New Roman"/>
              </a:rPr>
              <a:t>Department of Energy Science and Engineering</a:t>
            </a:r>
          </a:p>
          <a:p>
            <a:pPr algn="ctr"/>
            <a:r>
              <a:rPr lang="en-US" sz="3200" dirty="0">
                <a:latin typeface="Times New Roman"/>
                <a:cs typeface="Times New Roman"/>
                <a:hlinkClick r:id="rId2"/>
              </a:rPr>
              <a:t>shaibal.sarkar@iitb.ac.in</a:t>
            </a:r>
            <a:endParaRPr lang="en-U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361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279"/>
            <a:ext cx="3136900" cy="492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CF377-790B-5141-8255-680547E90E40}"/>
              </a:ext>
            </a:extLst>
          </p:cNvPr>
          <p:cNvSpPr txBox="1"/>
          <p:nvPr/>
        </p:nvSpPr>
        <p:spPr>
          <a:xfrm>
            <a:off x="0" y="16950"/>
            <a:ext cx="914400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diagram: Filled and Empty Bands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2F71B7-FCF0-864D-9ABF-F2B1B3B23F80}"/>
                  </a:ext>
                </a:extLst>
              </p:cNvPr>
              <p:cNvSpPr txBox="1"/>
              <p:nvPr/>
            </p:nvSpPr>
            <p:spPr>
              <a:xfrm>
                <a:off x="4025900" y="1284105"/>
                <a:ext cx="2627001" cy="782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𝑒𝑚𝑝𝑡𝑦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2F71B7-FCF0-864D-9ABF-F2B1B3B23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00" y="1284105"/>
                <a:ext cx="2627001" cy="782778"/>
              </a:xfrm>
              <a:prstGeom prst="rect">
                <a:avLst/>
              </a:prstGeom>
              <a:blipFill>
                <a:blip r:embed="rId3"/>
                <a:stretch>
                  <a:fillRect l="-2404" t="-141935" r="-1923" b="-190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2315A5-879A-A943-922D-A6569E273C7F}"/>
                  </a:ext>
                </a:extLst>
              </p:cNvPr>
              <p:cNvSpPr txBox="1"/>
              <p:nvPr/>
            </p:nvSpPr>
            <p:spPr>
              <a:xfrm>
                <a:off x="4025900" y="2290227"/>
                <a:ext cx="2164310" cy="78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𝑓𝑖𝑙𝑙𝑒𝑑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2315A5-879A-A943-922D-A6569E273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00" y="2290227"/>
                <a:ext cx="2164310" cy="783228"/>
              </a:xfrm>
              <a:prstGeom prst="rect">
                <a:avLst/>
              </a:prstGeom>
              <a:blipFill>
                <a:blip r:embed="rId4"/>
                <a:stretch>
                  <a:fillRect l="-1163" t="-140323" r="-2907" b="-190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1923CB-1131-1140-9182-8DBEBA874E5D}"/>
                  </a:ext>
                </a:extLst>
              </p:cNvPr>
              <p:cNvSpPr/>
              <p:nvPr/>
            </p:nvSpPr>
            <p:spPr>
              <a:xfrm>
                <a:off x="4342734" y="3361525"/>
                <a:ext cx="3541932" cy="1003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1923CB-1131-1140-9182-8DBEBA874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734" y="3361525"/>
                <a:ext cx="3541932" cy="1003993"/>
              </a:xfrm>
              <a:prstGeom prst="rect">
                <a:avLst/>
              </a:prstGeom>
              <a:blipFill>
                <a:blip r:embed="rId5"/>
                <a:stretch>
                  <a:fillRect l="-2143" t="-92500" b="-14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77681F-78F9-AB4F-A167-FAFD9436C3A0}"/>
              </a:ext>
            </a:extLst>
          </p:cNvPr>
          <p:cNvSpPr txBox="1"/>
          <p:nvPr/>
        </p:nvSpPr>
        <p:spPr>
          <a:xfrm>
            <a:off x="3434421" y="4679429"/>
            <a:ext cx="5412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Filled and Empty Bands Carry No Current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D6A64-6A7E-6A4F-9A64-96B79761B1A7}"/>
              </a:ext>
            </a:extLst>
          </p:cNvPr>
          <p:cNvSpPr txBox="1"/>
          <p:nvPr/>
        </p:nvSpPr>
        <p:spPr>
          <a:xfrm>
            <a:off x="3434421" y="5997333"/>
            <a:ext cx="3803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an electric field?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D9F68-5392-5E42-BF86-29A34058AF5B}"/>
              </a:ext>
            </a:extLst>
          </p:cNvPr>
          <p:cNvSpPr txBox="1"/>
          <p:nvPr/>
        </p:nvSpPr>
        <p:spPr>
          <a:xfrm>
            <a:off x="3434421" y="5348109"/>
            <a:ext cx="451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a partially filled band?</a:t>
            </a:r>
          </a:p>
        </p:txBody>
      </p:sp>
    </p:spTree>
    <p:extLst>
      <p:ext uri="{BB962C8B-B14F-4D97-AF65-F5344CB8AC3E}">
        <p14:creationId xmlns:p14="http://schemas.microsoft.com/office/powerpoint/2010/main" val="161367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5" grpId="0"/>
      <p:bldP spid="6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163A3E-B583-D640-BF0F-7C422F19CA08}"/>
              </a:ext>
            </a:extLst>
          </p:cNvPr>
          <p:cNvSpPr txBox="1"/>
          <p:nvPr/>
        </p:nvSpPr>
        <p:spPr>
          <a:xfrm>
            <a:off x="0" y="16950"/>
            <a:ext cx="914400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diagram: Filled and Empty Bands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3CB8F6-4AA6-6847-8A8A-EC3839808B01}"/>
              </a:ext>
            </a:extLst>
          </p:cNvPr>
          <p:cNvCxnSpPr/>
          <p:nvPr/>
        </p:nvCxnSpPr>
        <p:spPr>
          <a:xfrm>
            <a:off x="0" y="6429983"/>
            <a:ext cx="2714017" cy="0"/>
          </a:xfrm>
          <a:prstGeom prst="straightConnector1">
            <a:avLst/>
          </a:prstGeom>
          <a:ln w="38100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8A1F86-09AE-0B4D-B87A-96E34F28BEE0}"/>
              </a:ext>
            </a:extLst>
          </p:cNvPr>
          <p:cNvCxnSpPr/>
          <p:nvPr/>
        </p:nvCxnSpPr>
        <p:spPr>
          <a:xfrm>
            <a:off x="457200" y="2733472"/>
            <a:ext cx="0" cy="370623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8C010A-DB9A-814C-AF74-FBCEE5EA927C}"/>
              </a:ext>
            </a:extLst>
          </p:cNvPr>
          <p:cNvCxnSpPr/>
          <p:nvPr/>
        </p:nvCxnSpPr>
        <p:spPr>
          <a:xfrm>
            <a:off x="2068749" y="2733472"/>
            <a:ext cx="0" cy="370623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D6249F-ED41-EB4C-90F6-3F21A2938151}"/>
              </a:ext>
            </a:extLst>
          </p:cNvPr>
          <p:cNvCxnSpPr/>
          <p:nvPr/>
        </p:nvCxnSpPr>
        <p:spPr>
          <a:xfrm>
            <a:off x="1267838" y="2311430"/>
            <a:ext cx="0" cy="414000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F5B117E3-030E-284E-96A9-B458F2534F30}"/>
              </a:ext>
            </a:extLst>
          </p:cNvPr>
          <p:cNvSpPr/>
          <p:nvPr/>
        </p:nvSpPr>
        <p:spPr>
          <a:xfrm>
            <a:off x="466928" y="3160769"/>
            <a:ext cx="1595336" cy="837299"/>
          </a:xfrm>
          <a:custGeom>
            <a:avLst/>
            <a:gdLst>
              <a:gd name="connsiteX0" fmla="*/ 0 w 1595336"/>
              <a:gd name="connsiteY0" fmla="*/ 837299 h 837299"/>
              <a:gd name="connsiteX1" fmla="*/ 155642 w 1595336"/>
              <a:gd name="connsiteY1" fmla="*/ 769205 h 837299"/>
              <a:gd name="connsiteX2" fmla="*/ 330740 w 1595336"/>
              <a:gd name="connsiteY2" fmla="*/ 555197 h 837299"/>
              <a:gd name="connsiteX3" fmla="*/ 486383 w 1595336"/>
              <a:gd name="connsiteY3" fmla="*/ 321733 h 837299"/>
              <a:gd name="connsiteX4" fmla="*/ 632298 w 1595336"/>
              <a:gd name="connsiteY4" fmla="*/ 117452 h 837299"/>
              <a:gd name="connsiteX5" fmla="*/ 710119 w 1595336"/>
              <a:gd name="connsiteY5" fmla="*/ 29903 h 837299"/>
              <a:gd name="connsiteX6" fmla="*/ 787940 w 1595336"/>
              <a:gd name="connsiteY6" fmla="*/ 720 h 837299"/>
              <a:gd name="connsiteX7" fmla="*/ 904672 w 1595336"/>
              <a:gd name="connsiteY7" fmla="*/ 39631 h 837299"/>
              <a:gd name="connsiteX8" fmla="*/ 1079770 w 1595336"/>
              <a:gd name="connsiteY8" fmla="*/ 312005 h 837299"/>
              <a:gd name="connsiteX9" fmla="*/ 1313234 w 1595336"/>
              <a:gd name="connsiteY9" fmla="*/ 623291 h 837299"/>
              <a:gd name="connsiteX10" fmla="*/ 1391055 w 1595336"/>
              <a:gd name="connsiteY10" fmla="*/ 730295 h 837299"/>
              <a:gd name="connsiteX11" fmla="*/ 1507787 w 1595336"/>
              <a:gd name="connsiteY11" fmla="*/ 808116 h 837299"/>
              <a:gd name="connsiteX12" fmla="*/ 1595336 w 1595336"/>
              <a:gd name="connsiteY12" fmla="*/ 837299 h 83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95336" h="837299">
                <a:moveTo>
                  <a:pt x="0" y="837299"/>
                </a:moveTo>
                <a:cubicBezTo>
                  <a:pt x="50259" y="826760"/>
                  <a:pt x="100519" y="816222"/>
                  <a:pt x="155642" y="769205"/>
                </a:cubicBezTo>
                <a:cubicBezTo>
                  <a:pt x="210765" y="722188"/>
                  <a:pt x="275617" y="629776"/>
                  <a:pt x="330740" y="555197"/>
                </a:cubicBezTo>
                <a:cubicBezTo>
                  <a:pt x="385864" y="480618"/>
                  <a:pt x="436123" y="394690"/>
                  <a:pt x="486383" y="321733"/>
                </a:cubicBezTo>
                <a:cubicBezTo>
                  <a:pt x="536643" y="248775"/>
                  <a:pt x="595009" y="166090"/>
                  <a:pt x="632298" y="117452"/>
                </a:cubicBezTo>
                <a:cubicBezTo>
                  <a:pt x="669587" y="68814"/>
                  <a:pt x="684179" y="49358"/>
                  <a:pt x="710119" y="29903"/>
                </a:cubicBezTo>
                <a:cubicBezTo>
                  <a:pt x="736059" y="10448"/>
                  <a:pt x="755515" y="-901"/>
                  <a:pt x="787940" y="720"/>
                </a:cubicBezTo>
                <a:cubicBezTo>
                  <a:pt x="820365" y="2341"/>
                  <a:pt x="856034" y="-12250"/>
                  <a:pt x="904672" y="39631"/>
                </a:cubicBezTo>
                <a:cubicBezTo>
                  <a:pt x="953310" y="91512"/>
                  <a:pt x="1011676" y="214728"/>
                  <a:pt x="1079770" y="312005"/>
                </a:cubicBezTo>
                <a:cubicBezTo>
                  <a:pt x="1147864" y="409282"/>
                  <a:pt x="1261353" y="553576"/>
                  <a:pt x="1313234" y="623291"/>
                </a:cubicBezTo>
                <a:cubicBezTo>
                  <a:pt x="1365115" y="693006"/>
                  <a:pt x="1358630" y="699491"/>
                  <a:pt x="1391055" y="730295"/>
                </a:cubicBezTo>
                <a:cubicBezTo>
                  <a:pt x="1423480" y="761099"/>
                  <a:pt x="1473740" y="790282"/>
                  <a:pt x="1507787" y="808116"/>
                </a:cubicBezTo>
                <a:cubicBezTo>
                  <a:pt x="1541834" y="825950"/>
                  <a:pt x="1568585" y="831624"/>
                  <a:pt x="1595336" y="837299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7C6E0E7-E6F2-4846-8A1F-2CAB57E3894A}"/>
              </a:ext>
            </a:extLst>
          </p:cNvPr>
          <p:cNvSpPr/>
          <p:nvPr/>
        </p:nvSpPr>
        <p:spPr>
          <a:xfrm flipV="1">
            <a:off x="457200" y="4765812"/>
            <a:ext cx="1595336" cy="509863"/>
          </a:xfrm>
          <a:custGeom>
            <a:avLst/>
            <a:gdLst>
              <a:gd name="connsiteX0" fmla="*/ 0 w 1595336"/>
              <a:gd name="connsiteY0" fmla="*/ 837299 h 837299"/>
              <a:gd name="connsiteX1" fmla="*/ 155642 w 1595336"/>
              <a:gd name="connsiteY1" fmla="*/ 769205 h 837299"/>
              <a:gd name="connsiteX2" fmla="*/ 330740 w 1595336"/>
              <a:gd name="connsiteY2" fmla="*/ 555197 h 837299"/>
              <a:gd name="connsiteX3" fmla="*/ 486383 w 1595336"/>
              <a:gd name="connsiteY3" fmla="*/ 321733 h 837299"/>
              <a:gd name="connsiteX4" fmla="*/ 632298 w 1595336"/>
              <a:gd name="connsiteY4" fmla="*/ 117452 h 837299"/>
              <a:gd name="connsiteX5" fmla="*/ 710119 w 1595336"/>
              <a:gd name="connsiteY5" fmla="*/ 29903 h 837299"/>
              <a:gd name="connsiteX6" fmla="*/ 787940 w 1595336"/>
              <a:gd name="connsiteY6" fmla="*/ 720 h 837299"/>
              <a:gd name="connsiteX7" fmla="*/ 904672 w 1595336"/>
              <a:gd name="connsiteY7" fmla="*/ 39631 h 837299"/>
              <a:gd name="connsiteX8" fmla="*/ 1079770 w 1595336"/>
              <a:gd name="connsiteY8" fmla="*/ 312005 h 837299"/>
              <a:gd name="connsiteX9" fmla="*/ 1313234 w 1595336"/>
              <a:gd name="connsiteY9" fmla="*/ 623291 h 837299"/>
              <a:gd name="connsiteX10" fmla="*/ 1391055 w 1595336"/>
              <a:gd name="connsiteY10" fmla="*/ 730295 h 837299"/>
              <a:gd name="connsiteX11" fmla="*/ 1507787 w 1595336"/>
              <a:gd name="connsiteY11" fmla="*/ 808116 h 837299"/>
              <a:gd name="connsiteX12" fmla="*/ 1595336 w 1595336"/>
              <a:gd name="connsiteY12" fmla="*/ 837299 h 83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95336" h="837299">
                <a:moveTo>
                  <a:pt x="0" y="837299"/>
                </a:moveTo>
                <a:cubicBezTo>
                  <a:pt x="50259" y="826760"/>
                  <a:pt x="100519" y="816222"/>
                  <a:pt x="155642" y="769205"/>
                </a:cubicBezTo>
                <a:cubicBezTo>
                  <a:pt x="210765" y="722188"/>
                  <a:pt x="275617" y="629776"/>
                  <a:pt x="330740" y="555197"/>
                </a:cubicBezTo>
                <a:cubicBezTo>
                  <a:pt x="385864" y="480618"/>
                  <a:pt x="436123" y="394690"/>
                  <a:pt x="486383" y="321733"/>
                </a:cubicBezTo>
                <a:cubicBezTo>
                  <a:pt x="536643" y="248775"/>
                  <a:pt x="595009" y="166090"/>
                  <a:pt x="632298" y="117452"/>
                </a:cubicBezTo>
                <a:cubicBezTo>
                  <a:pt x="669587" y="68814"/>
                  <a:pt x="684179" y="49358"/>
                  <a:pt x="710119" y="29903"/>
                </a:cubicBezTo>
                <a:cubicBezTo>
                  <a:pt x="736059" y="10448"/>
                  <a:pt x="755515" y="-901"/>
                  <a:pt x="787940" y="720"/>
                </a:cubicBezTo>
                <a:cubicBezTo>
                  <a:pt x="820365" y="2341"/>
                  <a:pt x="856034" y="-12250"/>
                  <a:pt x="904672" y="39631"/>
                </a:cubicBezTo>
                <a:cubicBezTo>
                  <a:pt x="953310" y="91512"/>
                  <a:pt x="1011676" y="214728"/>
                  <a:pt x="1079770" y="312005"/>
                </a:cubicBezTo>
                <a:cubicBezTo>
                  <a:pt x="1147864" y="409282"/>
                  <a:pt x="1261353" y="553576"/>
                  <a:pt x="1313234" y="623291"/>
                </a:cubicBezTo>
                <a:cubicBezTo>
                  <a:pt x="1365115" y="693006"/>
                  <a:pt x="1358630" y="699491"/>
                  <a:pt x="1391055" y="730295"/>
                </a:cubicBezTo>
                <a:cubicBezTo>
                  <a:pt x="1423480" y="761099"/>
                  <a:pt x="1473740" y="790282"/>
                  <a:pt x="1507787" y="808116"/>
                </a:cubicBezTo>
                <a:cubicBezTo>
                  <a:pt x="1541834" y="825950"/>
                  <a:pt x="1568585" y="831624"/>
                  <a:pt x="1595336" y="83729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BDBA6D7-1828-C94C-9FCE-34A67747B44B}"/>
              </a:ext>
            </a:extLst>
          </p:cNvPr>
          <p:cNvSpPr/>
          <p:nvPr/>
        </p:nvSpPr>
        <p:spPr>
          <a:xfrm>
            <a:off x="457200" y="5476211"/>
            <a:ext cx="1595336" cy="302289"/>
          </a:xfrm>
          <a:custGeom>
            <a:avLst/>
            <a:gdLst>
              <a:gd name="connsiteX0" fmla="*/ 0 w 1595336"/>
              <a:gd name="connsiteY0" fmla="*/ 837299 h 837299"/>
              <a:gd name="connsiteX1" fmla="*/ 155642 w 1595336"/>
              <a:gd name="connsiteY1" fmla="*/ 769205 h 837299"/>
              <a:gd name="connsiteX2" fmla="*/ 330740 w 1595336"/>
              <a:gd name="connsiteY2" fmla="*/ 555197 h 837299"/>
              <a:gd name="connsiteX3" fmla="*/ 486383 w 1595336"/>
              <a:gd name="connsiteY3" fmla="*/ 321733 h 837299"/>
              <a:gd name="connsiteX4" fmla="*/ 632298 w 1595336"/>
              <a:gd name="connsiteY4" fmla="*/ 117452 h 837299"/>
              <a:gd name="connsiteX5" fmla="*/ 710119 w 1595336"/>
              <a:gd name="connsiteY5" fmla="*/ 29903 h 837299"/>
              <a:gd name="connsiteX6" fmla="*/ 787940 w 1595336"/>
              <a:gd name="connsiteY6" fmla="*/ 720 h 837299"/>
              <a:gd name="connsiteX7" fmla="*/ 904672 w 1595336"/>
              <a:gd name="connsiteY7" fmla="*/ 39631 h 837299"/>
              <a:gd name="connsiteX8" fmla="*/ 1079770 w 1595336"/>
              <a:gd name="connsiteY8" fmla="*/ 312005 h 837299"/>
              <a:gd name="connsiteX9" fmla="*/ 1313234 w 1595336"/>
              <a:gd name="connsiteY9" fmla="*/ 623291 h 837299"/>
              <a:gd name="connsiteX10" fmla="*/ 1391055 w 1595336"/>
              <a:gd name="connsiteY10" fmla="*/ 730295 h 837299"/>
              <a:gd name="connsiteX11" fmla="*/ 1507787 w 1595336"/>
              <a:gd name="connsiteY11" fmla="*/ 808116 h 837299"/>
              <a:gd name="connsiteX12" fmla="*/ 1595336 w 1595336"/>
              <a:gd name="connsiteY12" fmla="*/ 837299 h 83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95336" h="837299">
                <a:moveTo>
                  <a:pt x="0" y="837299"/>
                </a:moveTo>
                <a:cubicBezTo>
                  <a:pt x="50259" y="826760"/>
                  <a:pt x="100519" y="816222"/>
                  <a:pt x="155642" y="769205"/>
                </a:cubicBezTo>
                <a:cubicBezTo>
                  <a:pt x="210765" y="722188"/>
                  <a:pt x="275617" y="629776"/>
                  <a:pt x="330740" y="555197"/>
                </a:cubicBezTo>
                <a:cubicBezTo>
                  <a:pt x="385864" y="480618"/>
                  <a:pt x="436123" y="394690"/>
                  <a:pt x="486383" y="321733"/>
                </a:cubicBezTo>
                <a:cubicBezTo>
                  <a:pt x="536643" y="248775"/>
                  <a:pt x="595009" y="166090"/>
                  <a:pt x="632298" y="117452"/>
                </a:cubicBezTo>
                <a:cubicBezTo>
                  <a:pt x="669587" y="68814"/>
                  <a:pt x="684179" y="49358"/>
                  <a:pt x="710119" y="29903"/>
                </a:cubicBezTo>
                <a:cubicBezTo>
                  <a:pt x="736059" y="10448"/>
                  <a:pt x="755515" y="-901"/>
                  <a:pt x="787940" y="720"/>
                </a:cubicBezTo>
                <a:cubicBezTo>
                  <a:pt x="820365" y="2341"/>
                  <a:pt x="856034" y="-12250"/>
                  <a:pt x="904672" y="39631"/>
                </a:cubicBezTo>
                <a:cubicBezTo>
                  <a:pt x="953310" y="91512"/>
                  <a:pt x="1011676" y="214728"/>
                  <a:pt x="1079770" y="312005"/>
                </a:cubicBezTo>
                <a:cubicBezTo>
                  <a:pt x="1147864" y="409282"/>
                  <a:pt x="1261353" y="553576"/>
                  <a:pt x="1313234" y="623291"/>
                </a:cubicBezTo>
                <a:cubicBezTo>
                  <a:pt x="1365115" y="693006"/>
                  <a:pt x="1358630" y="699491"/>
                  <a:pt x="1391055" y="730295"/>
                </a:cubicBezTo>
                <a:cubicBezTo>
                  <a:pt x="1423480" y="761099"/>
                  <a:pt x="1473740" y="790282"/>
                  <a:pt x="1507787" y="808116"/>
                </a:cubicBezTo>
                <a:cubicBezTo>
                  <a:pt x="1541834" y="825950"/>
                  <a:pt x="1568585" y="831624"/>
                  <a:pt x="1595336" y="837299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BCCB6D2-DC2E-A44E-A210-7222790DA9D8}"/>
              </a:ext>
            </a:extLst>
          </p:cNvPr>
          <p:cNvSpPr/>
          <p:nvPr/>
        </p:nvSpPr>
        <p:spPr>
          <a:xfrm flipV="1">
            <a:off x="466928" y="6177314"/>
            <a:ext cx="1595336" cy="152401"/>
          </a:xfrm>
          <a:custGeom>
            <a:avLst/>
            <a:gdLst>
              <a:gd name="connsiteX0" fmla="*/ 0 w 1595336"/>
              <a:gd name="connsiteY0" fmla="*/ 837299 h 837299"/>
              <a:gd name="connsiteX1" fmla="*/ 155642 w 1595336"/>
              <a:gd name="connsiteY1" fmla="*/ 769205 h 837299"/>
              <a:gd name="connsiteX2" fmla="*/ 330740 w 1595336"/>
              <a:gd name="connsiteY2" fmla="*/ 555197 h 837299"/>
              <a:gd name="connsiteX3" fmla="*/ 486383 w 1595336"/>
              <a:gd name="connsiteY3" fmla="*/ 321733 h 837299"/>
              <a:gd name="connsiteX4" fmla="*/ 632298 w 1595336"/>
              <a:gd name="connsiteY4" fmla="*/ 117452 h 837299"/>
              <a:gd name="connsiteX5" fmla="*/ 710119 w 1595336"/>
              <a:gd name="connsiteY5" fmla="*/ 29903 h 837299"/>
              <a:gd name="connsiteX6" fmla="*/ 787940 w 1595336"/>
              <a:gd name="connsiteY6" fmla="*/ 720 h 837299"/>
              <a:gd name="connsiteX7" fmla="*/ 904672 w 1595336"/>
              <a:gd name="connsiteY7" fmla="*/ 39631 h 837299"/>
              <a:gd name="connsiteX8" fmla="*/ 1079770 w 1595336"/>
              <a:gd name="connsiteY8" fmla="*/ 312005 h 837299"/>
              <a:gd name="connsiteX9" fmla="*/ 1313234 w 1595336"/>
              <a:gd name="connsiteY9" fmla="*/ 623291 h 837299"/>
              <a:gd name="connsiteX10" fmla="*/ 1391055 w 1595336"/>
              <a:gd name="connsiteY10" fmla="*/ 730295 h 837299"/>
              <a:gd name="connsiteX11" fmla="*/ 1507787 w 1595336"/>
              <a:gd name="connsiteY11" fmla="*/ 808116 h 837299"/>
              <a:gd name="connsiteX12" fmla="*/ 1595336 w 1595336"/>
              <a:gd name="connsiteY12" fmla="*/ 837299 h 83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95336" h="837299">
                <a:moveTo>
                  <a:pt x="0" y="837299"/>
                </a:moveTo>
                <a:cubicBezTo>
                  <a:pt x="50259" y="826760"/>
                  <a:pt x="100519" y="816222"/>
                  <a:pt x="155642" y="769205"/>
                </a:cubicBezTo>
                <a:cubicBezTo>
                  <a:pt x="210765" y="722188"/>
                  <a:pt x="275617" y="629776"/>
                  <a:pt x="330740" y="555197"/>
                </a:cubicBezTo>
                <a:cubicBezTo>
                  <a:pt x="385864" y="480618"/>
                  <a:pt x="436123" y="394690"/>
                  <a:pt x="486383" y="321733"/>
                </a:cubicBezTo>
                <a:cubicBezTo>
                  <a:pt x="536643" y="248775"/>
                  <a:pt x="595009" y="166090"/>
                  <a:pt x="632298" y="117452"/>
                </a:cubicBezTo>
                <a:cubicBezTo>
                  <a:pt x="669587" y="68814"/>
                  <a:pt x="684179" y="49358"/>
                  <a:pt x="710119" y="29903"/>
                </a:cubicBezTo>
                <a:cubicBezTo>
                  <a:pt x="736059" y="10448"/>
                  <a:pt x="755515" y="-901"/>
                  <a:pt x="787940" y="720"/>
                </a:cubicBezTo>
                <a:cubicBezTo>
                  <a:pt x="820365" y="2341"/>
                  <a:pt x="856034" y="-12250"/>
                  <a:pt x="904672" y="39631"/>
                </a:cubicBezTo>
                <a:cubicBezTo>
                  <a:pt x="953310" y="91512"/>
                  <a:pt x="1011676" y="214728"/>
                  <a:pt x="1079770" y="312005"/>
                </a:cubicBezTo>
                <a:cubicBezTo>
                  <a:pt x="1147864" y="409282"/>
                  <a:pt x="1261353" y="553576"/>
                  <a:pt x="1313234" y="623291"/>
                </a:cubicBezTo>
                <a:cubicBezTo>
                  <a:pt x="1365115" y="693006"/>
                  <a:pt x="1358630" y="699491"/>
                  <a:pt x="1391055" y="730295"/>
                </a:cubicBezTo>
                <a:cubicBezTo>
                  <a:pt x="1423480" y="761099"/>
                  <a:pt x="1473740" y="790282"/>
                  <a:pt x="1507787" y="808116"/>
                </a:cubicBezTo>
                <a:cubicBezTo>
                  <a:pt x="1541834" y="825950"/>
                  <a:pt x="1568585" y="831624"/>
                  <a:pt x="1595336" y="83729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19EF4D-C8A2-D340-8FF6-66EED02A49BF}"/>
              </a:ext>
            </a:extLst>
          </p:cNvPr>
          <p:cNvGrpSpPr/>
          <p:nvPr/>
        </p:nvGrpSpPr>
        <p:grpSpPr>
          <a:xfrm>
            <a:off x="435433" y="5433851"/>
            <a:ext cx="1625253" cy="392357"/>
            <a:chOff x="435433" y="5433851"/>
            <a:chExt cx="1625253" cy="39235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E3482CC-27F1-074B-BBED-2E6BE5D224A8}"/>
                </a:ext>
              </a:extLst>
            </p:cNvPr>
            <p:cNvSpPr/>
            <p:nvPr/>
          </p:nvSpPr>
          <p:spPr>
            <a:xfrm>
              <a:off x="435433" y="5730792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D18461-D2E7-5241-9A94-0A10DAC9856D}"/>
                </a:ext>
              </a:extLst>
            </p:cNvPr>
            <p:cNvSpPr/>
            <p:nvPr/>
          </p:nvSpPr>
          <p:spPr>
            <a:xfrm>
              <a:off x="1216888" y="5433851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EDA236-1776-5545-B832-E2510623AAC8}"/>
                </a:ext>
              </a:extLst>
            </p:cNvPr>
            <p:cNvSpPr/>
            <p:nvPr/>
          </p:nvSpPr>
          <p:spPr>
            <a:xfrm>
              <a:off x="1965270" y="5706938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6E3799-ECD7-4944-A317-B1798FF13448}"/>
                </a:ext>
              </a:extLst>
            </p:cNvPr>
            <p:cNvSpPr/>
            <p:nvPr/>
          </p:nvSpPr>
          <p:spPr>
            <a:xfrm>
              <a:off x="1414143" y="5508524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A27AA1-3A24-574A-83EA-26F0093F2E8C}"/>
                </a:ext>
              </a:extLst>
            </p:cNvPr>
            <p:cNvSpPr/>
            <p:nvPr/>
          </p:nvSpPr>
          <p:spPr>
            <a:xfrm>
              <a:off x="1595111" y="5601198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9A65134-0C59-794D-B1C1-C66AB22D4858}"/>
                </a:ext>
              </a:extLst>
            </p:cNvPr>
            <p:cNvSpPr/>
            <p:nvPr/>
          </p:nvSpPr>
          <p:spPr>
            <a:xfrm>
              <a:off x="1759431" y="5674489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3305937-1A4C-934A-BF47-3ED37610167D}"/>
                </a:ext>
              </a:extLst>
            </p:cNvPr>
            <p:cNvSpPr/>
            <p:nvPr/>
          </p:nvSpPr>
          <p:spPr>
            <a:xfrm>
              <a:off x="1005544" y="5505782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16C82E9-FB3B-714B-82B5-677F48298180}"/>
                </a:ext>
              </a:extLst>
            </p:cNvPr>
            <p:cNvSpPr/>
            <p:nvPr/>
          </p:nvSpPr>
          <p:spPr>
            <a:xfrm>
              <a:off x="823458" y="5579073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B5F6D64-6043-5548-8167-A21B482CB53E}"/>
                </a:ext>
              </a:extLst>
            </p:cNvPr>
            <p:cNvSpPr/>
            <p:nvPr/>
          </p:nvSpPr>
          <p:spPr>
            <a:xfrm>
              <a:off x="642615" y="5674489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3ABE0F8-AFEC-0242-BE9E-C68D7E48D40E}"/>
              </a:ext>
            </a:extLst>
          </p:cNvPr>
          <p:cNvSpPr txBox="1"/>
          <p:nvPr/>
        </p:nvSpPr>
        <p:spPr>
          <a:xfrm>
            <a:off x="2637447" y="617731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F93D0D-0F64-AB45-A305-2E09A4EB70F0}"/>
              </a:ext>
            </a:extLst>
          </p:cNvPr>
          <p:cNvSpPr txBox="1"/>
          <p:nvPr/>
        </p:nvSpPr>
        <p:spPr>
          <a:xfrm>
            <a:off x="1920586" y="6375349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328217-44F1-154E-BBF5-5B26D227D367}"/>
              </a:ext>
            </a:extLst>
          </p:cNvPr>
          <p:cNvSpPr txBox="1"/>
          <p:nvPr/>
        </p:nvSpPr>
        <p:spPr>
          <a:xfrm>
            <a:off x="290672" y="6378694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B4ABDDC-2623-C342-9FAE-88C3D577D644}"/>
              </a:ext>
            </a:extLst>
          </p:cNvPr>
          <p:cNvGrpSpPr/>
          <p:nvPr/>
        </p:nvGrpSpPr>
        <p:grpSpPr>
          <a:xfrm>
            <a:off x="3563514" y="5661547"/>
            <a:ext cx="1625253" cy="151719"/>
            <a:chOff x="3552155" y="5674489"/>
            <a:chExt cx="1625253" cy="15171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6E487F7-31C3-D243-A9EA-C2D4CD5BD484}"/>
                </a:ext>
              </a:extLst>
            </p:cNvPr>
            <p:cNvSpPr/>
            <p:nvPr/>
          </p:nvSpPr>
          <p:spPr>
            <a:xfrm>
              <a:off x="3552155" y="5730792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7159593-DCE8-624D-87F0-E8EE0AED29B4}"/>
                </a:ext>
              </a:extLst>
            </p:cNvPr>
            <p:cNvSpPr/>
            <p:nvPr/>
          </p:nvSpPr>
          <p:spPr>
            <a:xfrm>
              <a:off x="5081992" y="5706938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C6955EB-8B05-2947-84EE-B23A21C4811F}"/>
                </a:ext>
              </a:extLst>
            </p:cNvPr>
            <p:cNvSpPr/>
            <p:nvPr/>
          </p:nvSpPr>
          <p:spPr>
            <a:xfrm>
              <a:off x="4876153" y="5674489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7AD549A-8096-5249-AF95-FA3F61D1E290}"/>
                </a:ext>
              </a:extLst>
            </p:cNvPr>
            <p:cNvSpPr/>
            <p:nvPr/>
          </p:nvSpPr>
          <p:spPr>
            <a:xfrm>
              <a:off x="3759337" y="5674489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98E8384-E93B-344F-9D2C-2A01B507D0CD}"/>
              </a:ext>
            </a:extLst>
          </p:cNvPr>
          <p:cNvGrpSpPr/>
          <p:nvPr/>
        </p:nvGrpSpPr>
        <p:grpSpPr>
          <a:xfrm>
            <a:off x="3116722" y="2311430"/>
            <a:ext cx="2976001" cy="4528929"/>
            <a:chOff x="3116722" y="2311430"/>
            <a:chExt cx="2976001" cy="452892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8F9693F-346F-E848-810A-4DB2B71B47DB}"/>
                </a:ext>
              </a:extLst>
            </p:cNvPr>
            <p:cNvCxnSpPr/>
            <p:nvPr/>
          </p:nvCxnSpPr>
          <p:spPr>
            <a:xfrm>
              <a:off x="3116722" y="6429983"/>
              <a:ext cx="2714017" cy="0"/>
            </a:xfrm>
            <a:prstGeom prst="straightConnector1">
              <a:avLst/>
            </a:prstGeom>
            <a:ln w="38100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4714CC-EE42-314D-AD20-49138A626D86}"/>
                </a:ext>
              </a:extLst>
            </p:cNvPr>
            <p:cNvCxnSpPr/>
            <p:nvPr/>
          </p:nvCxnSpPr>
          <p:spPr>
            <a:xfrm>
              <a:off x="3573922" y="2733472"/>
              <a:ext cx="0" cy="370623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A9DBF0-3933-DB4A-A285-33E351C224EC}"/>
                </a:ext>
              </a:extLst>
            </p:cNvPr>
            <p:cNvCxnSpPr/>
            <p:nvPr/>
          </p:nvCxnSpPr>
          <p:spPr>
            <a:xfrm>
              <a:off x="5185471" y="2733472"/>
              <a:ext cx="0" cy="370623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BBEB9F-FAAF-4B42-8E43-F012033106D4}"/>
                </a:ext>
              </a:extLst>
            </p:cNvPr>
            <p:cNvCxnSpPr/>
            <p:nvPr/>
          </p:nvCxnSpPr>
          <p:spPr>
            <a:xfrm>
              <a:off x="4384560" y="2311430"/>
              <a:ext cx="0" cy="4140000"/>
            </a:xfrm>
            <a:prstGeom prst="line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6B16137-3DB6-014D-966B-EC20A1FD6559}"/>
                </a:ext>
              </a:extLst>
            </p:cNvPr>
            <p:cNvSpPr/>
            <p:nvPr/>
          </p:nvSpPr>
          <p:spPr>
            <a:xfrm>
              <a:off x="3583650" y="3160769"/>
              <a:ext cx="1595336" cy="837299"/>
            </a:xfrm>
            <a:custGeom>
              <a:avLst/>
              <a:gdLst>
                <a:gd name="connsiteX0" fmla="*/ 0 w 1595336"/>
                <a:gd name="connsiteY0" fmla="*/ 837299 h 837299"/>
                <a:gd name="connsiteX1" fmla="*/ 155642 w 1595336"/>
                <a:gd name="connsiteY1" fmla="*/ 769205 h 837299"/>
                <a:gd name="connsiteX2" fmla="*/ 330740 w 1595336"/>
                <a:gd name="connsiteY2" fmla="*/ 555197 h 837299"/>
                <a:gd name="connsiteX3" fmla="*/ 486383 w 1595336"/>
                <a:gd name="connsiteY3" fmla="*/ 321733 h 837299"/>
                <a:gd name="connsiteX4" fmla="*/ 632298 w 1595336"/>
                <a:gd name="connsiteY4" fmla="*/ 117452 h 837299"/>
                <a:gd name="connsiteX5" fmla="*/ 710119 w 1595336"/>
                <a:gd name="connsiteY5" fmla="*/ 29903 h 837299"/>
                <a:gd name="connsiteX6" fmla="*/ 787940 w 1595336"/>
                <a:gd name="connsiteY6" fmla="*/ 720 h 837299"/>
                <a:gd name="connsiteX7" fmla="*/ 904672 w 1595336"/>
                <a:gd name="connsiteY7" fmla="*/ 39631 h 837299"/>
                <a:gd name="connsiteX8" fmla="*/ 1079770 w 1595336"/>
                <a:gd name="connsiteY8" fmla="*/ 312005 h 837299"/>
                <a:gd name="connsiteX9" fmla="*/ 1313234 w 1595336"/>
                <a:gd name="connsiteY9" fmla="*/ 623291 h 837299"/>
                <a:gd name="connsiteX10" fmla="*/ 1391055 w 1595336"/>
                <a:gd name="connsiteY10" fmla="*/ 730295 h 837299"/>
                <a:gd name="connsiteX11" fmla="*/ 1507787 w 1595336"/>
                <a:gd name="connsiteY11" fmla="*/ 808116 h 837299"/>
                <a:gd name="connsiteX12" fmla="*/ 1595336 w 1595336"/>
                <a:gd name="connsiteY12" fmla="*/ 837299 h 83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336" h="837299">
                  <a:moveTo>
                    <a:pt x="0" y="837299"/>
                  </a:moveTo>
                  <a:cubicBezTo>
                    <a:pt x="50259" y="826760"/>
                    <a:pt x="100519" y="816222"/>
                    <a:pt x="155642" y="769205"/>
                  </a:cubicBezTo>
                  <a:cubicBezTo>
                    <a:pt x="210765" y="722188"/>
                    <a:pt x="275617" y="629776"/>
                    <a:pt x="330740" y="555197"/>
                  </a:cubicBezTo>
                  <a:cubicBezTo>
                    <a:pt x="385864" y="480618"/>
                    <a:pt x="436123" y="394690"/>
                    <a:pt x="486383" y="321733"/>
                  </a:cubicBezTo>
                  <a:cubicBezTo>
                    <a:pt x="536643" y="248775"/>
                    <a:pt x="595009" y="166090"/>
                    <a:pt x="632298" y="117452"/>
                  </a:cubicBezTo>
                  <a:cubicBezTo>
                    <a:pt x="669587" y="68814"/>
                    <a:pt x="684179" y="49358"/>
                    <a:pt x="710119" y="29903"/>
                  </a:cubicBezTo>
                  <a:cubicBezTo>
                    <a:pt x="736059" y="10448"/>
                    <a:pt x="755515" y="-901"/>
                    <a:pt x="787940" y="720"/>
                  </a:cubicBezTo>
                  <a:cubicBezTo>
                    <a:pt x="820365" y="2341"/>
                    <a:pt x="856034" y="-12250"/>
                    <a:pt x="904672" y="39631"/>
                  </a:cubicBezTo>
                  <a:cubicBezTo>
                    <a:pt x="953310" y="91512"/>
                    <a:pt x="1011676" y="214728"/>
                    <a:pt x="1079770" y="312005"/>
                  </a:cubicBezTo>
                  <a:cubicBezTo>
                    <a:pt x="1147864" y="409282"/>
                    <a:pt x="1261353" y="553576"/>
                    <a:pt x="1313234" y="623291"/>
                  </a:cubicBezTo>
                  <a:cubicBezTo>
                    <a:pt x="1365115" y="693006"/>
                    <a:pt x="1358630" y="699491"/>
                    <a:pt x="1391055" y="730295"/>
                  </a:cubicBezTo>
                  <a:cubicBezTo>
                    <a:pt x="1423480" y="761099"/>
                    <a:pt x="1473740" y="790282"/>
                    <a:pt x="1507787" y="808116"/>
                  </a:cubicBezTo>
                  <a:cubicBezTo>
                    <a:pt x="1541834" y="825950"/>
                    <a:pt x="1568585" y="831624"/>
                    <a:pt x="1595336" y="837299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C832912-6C5D-834A-A8FB-EFCFA4F91DEA}"/>
                </a:ext>
              </a:extLst>
            </p:cNvPr>
            <p:cNvSpPr/>
            <p:nvPr/>
          </p:nvSpPr>
          <p:spPr>
            <a:xfrm flipV="1">
              <a:off x="3573922" y="4765812"/>
              <a:ext cx="1595336" cy="509863"/>
            </a:xfrm>
            <a:custGeom>
              <a:avLst/>
              <a:gdLst>
                <a:gd name="connsiteX0" fmla="*/ 0 w 1595336"/>
                <a:gd name="connsiteY0" fmla="*/ 837299 h 837299"/>
                <a:gd name="connsiteX1" fmla="*/ 155642 w 1595336"/>
                <a:gd name="connsiteY1" fmla="*/ 769205 h 837299"/>
                <a:gd name="connsiteX2" fmla="*/ 330740 w 1595336"/>
                <a:gd name="connsiteY2" fmla="*/ 555197 h 837299"/>
                <a:gd name="connsiteX3" fmla="*/ 486383 w 1595336"/>
                <a:gd name="connsiteY3" fmla="*/ 321733 h 837299"/>
                <a:gd name="connsiteX4" fmla="*/ 632298 w 1595336"/>
                <a:gd name="connsiteY4" fmla="*/ 117452 h 837299"/>
                <a:gd name="connsiteX5" fmla="*/ 710119 w 1595336"/>
                <a:gd name="connsiteY5" fmla="*/ 29903 h 837299"/>
                <a:gd name="connsiteX6" fmla="*/ 787940 w 1595336"/>
                <a:gd name="connsiteY6" fmla="*/ 720 h 837299"/>
                <a:gd name="connsiteX7" fmla="*/ 904672 w 1595336"/>
                <a:gd name="connsiteY7" fmla="*/ 39631 h 837299"/>
                <a:gd name="connsiteX8" fmla="*/ 1079770 w 1595336"/>
                <a:gd name="connsiteY8" fmla="*/ 312005 h 837299"/>
                <a:gd name="connsiteX9" fmla="*/ 1313234 w 1595336"/>
                <a:gd name="connsiteY9" fmla="*/ 623291 h 837299"/>
                <a:gd name="connsiteX10" fmla="*/ 1391055 w 1595336"/>
                <a:gd name="connsiteY10" fmla="*/ 730295 h 837299"/>
                <a:gd name="connsiteX11" fmla="*/ 1507787 w 1595336"/>
                <a:gd name="connsiteY11" fmla="*/ 808116 h 837299"/>
                <a:gd name="connsiteX12" fmla="*/ 1595336 w 1595336"/>
                <a:gd name="connsiteY12" fmla="*/ 837299 h 83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336" h="837299">
                  <a:moveTo>
                    <a:pt x="0" y="837299"/>
                  </a:moveTo>
                  <a:cubicBezTo>
                    <a:pt x="50259" y="826760"/>
                    <a:pt x="100519" y="816222"/>
                    <a:pt x="155642" y="769205"/>
                  </a:cubicBezTo>
                  <a:cubicBezTo>
                    <a:pt x="210765" y="722188"/>
                    <a:pt x="275617" y="629776"/>
                    <a:pt x="330740" y="555197"/>
                  </a:cubicBezTo>
                  <a:cubicBezTo>
                    <a:pt x="385864" y="480618"/>
                    <a:pt x="436123" y="394690"/>
                    <a:pt x="486383" y="321733"/>
                  </a:cubicBezTo>
                  <a:cubicBezTo>
                    <a:pt x="536643" y="248775"/>
                    <a:pt x="595009" y="166090"/>
                    <a:pt x="632298" y="117452"/>
                  </a:cubicBezTo>
                  <a:cubicBezTo>
                    <a:pt x="669587" y="68814"/>
                    <a:pt x="684179" y="49358"/>
                    <a:pt x="710119" y="29903"/>
                  </a:cubicBezTo>
                  <a:cubicBezTo>
                    <a:pt x="736059" y="10448"/>
                    <a:pt x="755515" y="-901"/>
                    <a:pt x="787940" y="720"/>
                  </a:cubicBezTo>
                  <a:cubicBezTo>
                    <a:pt x="820365" y="2341"/>
                    <a:pt x="856034" y="-12250"/>
                    <a:pt x="904672" y="39631"/>
                  </a:cubicBezTo>
                  <a:cubicBezTo>
                    <a:pt x="953310" y="91512"/>
                    <a:pt x="1011676" y="214728"/>
                    <a:pt x="1079770" y="312005"/>
                  </a:cubicBezTo>
                  <a:cubicBezTo>
                    <a:pt x="1147864" y="409282"/>
                    <a:pt x="1261353" y="553576"/>
                    <a:pt x="1313234" y="623291"/>
                  </a:cubicBezTo>
                  <a:cubicBezTo>
                    <a:pt x="1365115" y="693006"/>
                    <a:pt x="1358630" y="699491"/>
                    <a:pt x="1391055" y="730295"/>
                  </a:cubicBezTo>
                  <a:cubicBezTo>
                    <a:pt x="1423480" y="761099"/>
                    <a:pt x="1473740" y="790282"/>
                    <a:pt x="1507787" y="808116"/>
                  </a:cubicBezTo>
                  <a:cubicBezTo>
                    <a:pt x="1541834" y="825950"/>
                    <a:pt x="1568585" y="831624"/>
                    <a:pt x="1595336" y="83729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102DD61-5908-1F49-8A77-1F72B941DB38}"/>
                </a:ext>
              </a:extLst>
            </p:cNvPr>
            <p:cNvSpPr/>
            <p:nvPr/>
          </p:nvSpPr>
          <p:spPr>
            <a:xfrm>
              <a:off x="3573922" y="5476211"/>
              <a:ext cx="1595336" cy="302289"/>
            </a:xfrm>
            <a:custGeom>
              <a:avLst/>
              <a:gdLst>
                <a:gd name="connsiteX0" fmla="*/ 0 w 1595336"/>
                <a:gd name="connsiteY0" fmla="*/ 837299 h 837299"/>
                <a:gd name="connsiteX1" fmla="*/ 155642 w 1595336"/>
                <a:gd name="connsiteY1" fmla="*/ 769205 h 837299"/>
                <a:gd name="connsiteX2" fmla="*/ 330740 w 1595336"/>
                <a:gd name="connsiteY2" fmla="*/ 555197 h 837299"/>
                <a:gd name="connsiteX3" fmla="*/ 486383 w 1595336"/>
                <a:gd name="connsiteY3" fmla="*/ 321733 h 837299"/>
                <a:gd name="connsiteX4" fmla="*/ 632298 w 1595336"/>
                <a:gd name="connsiteY4" fmla="*/ 117452 h 837299"/>
                <a:gd name="connsiteX5" fmla="*/ 710119 w 1595336"/>
                <a:gd name="connsiteY5" fmla="*/ 29903 h 837299"/>
                <a:gd name="connsiteX6" fmla="*/ 787940 w 1595336"/>
                <a:gd name="connsiteY6" fmla="*/ 720 h 837299"/>
                <a:gd name="connsiteX7" fmla="*/ 904672 w 1595336"/>
                <a:gd name="connsiteY7" fmla="*/ 39631 h 837299"/>
                <a:gd name="connsiteX8" fmla="*/ 1079770 w 1595336"/>
                <a:gd name="connsiteY8" fmla="*/ 312005 h 837299"/>
                <a:gd name="connsiteX9" fmla="*/ 1313234 w 1595336"/>
                <a:gd name="connsiteY9" fmla="*/ 623291 h 837299"/>
                <a:gd name="connsiteX10" fmla="*/ 1391055 w 1595336"/>
                <a:gd name="connsiteY10" fmla="*/ 730295 h 837299"/>
                <a:gd name="connsiteX11" fmla="*/ 1507787 w 1595336"/>
                <a:gd name="connsiteY11" fmla="*/ 808116 h 837299"/>
                <a:gd name="connsiteX12" fmla="*/ 1595336 w 1595336"/>
                <a:gd name="connsiteY12" fmla="*/ 837299 h 83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336" h="837299">
                  <a:moveTo>
                    <a:pt x="0" y="837299"/>
                  </a:moveTo>
                  <a:cubicBezTo>
                    <a:pt x="50259" y="826760"/>
                    <a:pt x="100519" y="816222"/>
                    <a:pt x="155642" y="769205"/>
                  </a:cubicBezTo>
                  <a:cubicBezTo>
                    <a:pt x="210765" y="722188"/>
                    <a:pt x="275617" y="629776"/>
                    <a:pt x="330740" y="555197"/>
                  </a:cubicBezTo>
                  <a:cubicBezTo>
                    <a:pt x="385864" y="480618"/>
                    <a:pt x="436123" y="394690"/>
                    <a:pt x="486383" y="321733"/>
                  </a:cubicBezTo>
                  <a:cubicBezTo>
                    <a:pt x="536643" y="248775"/>
                    <a:pt x="595009" y="166090"/>
                    <a:pt x="632298" y="117452"/>
                  </a:cubicBezTo>
                  <a:cubicBezTo>
                    <a:pt x="669587" y="68814"/>
                    <a:pt x="684179" y="49358"/>
                    <a:pt x="710119" y="29903"/>
                  </a:cubicBezTo>
                  <a:cubicBezTo>
                    <a:pt x="736059" y="10448"/>
                    <a:pt x="755515" y="-901"/>
                    <a:pt x="787940" y="720"/>
                  </a:cubicBezTo>
                  <a:cubicBezTo>
                    <a:pt x="820365" y="2341"/>
                    <a:pt x="856034" y="-12250"/>
                    <a:pt x="904672" y="39631"/>
                  </a:cubicBezTo>
                  <a:cubicBezTo>
                    <a:pt x="953310" y="91512"/>
                    <a:pt x="1011676" y="214728"/>
                    <a:pt x="1079770" y="312005"/>
                  </a:cubicBezTo>
                  <a:cubicBezTo>
                    <a:pt x="1147864" y="409282"/>
                    <a:pt x="1261353" y="553576"/>
                    <a:pt x="1313234" y="623291"/>
                  </a:cubicBezTo>
                  <a:cubicBezTo>
                    <a:pt x="1365115" y="693006"/>
                    <a:pt x="1358630" y="699491"/>
                    <a:pt x="1391055" y="730295"/>
                  </a:cubicBezTo>
                  <a:cubicBezTo>
                    <a:pt x="1423480" y="761099"/>
                    <a:pt x="1473740" y="790282"/>
                    <a:pt x="1507787" y="808116"/>
                  </a:cubicBezTo>
                  <a:cubicBezTo>
                    <a:pt x="1541834" y="825950"/>
                    <a:pt x="1568585" y="831624"/>
                    <a:pt x="1595336" y="837299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41080F3-EED8-164C-94BD-A92E2B6130FF}"/>
                </a:ext>
              </a:extLst>
            </p:cNvPr>
            <p:cNvSpPr/>
            <p:nvPr/>
          </p:nvSpPr>
          <p:spPr>
            <a:xfrm flipV="1">
              <a:off x="3583650" y="6177314"/>
              <a:ext cx="1595336" cy="152401"/>
            </a:xfrm>
            <a:custGeom>
              <a:avLst/>
              <a:gdLst>
                <a:gd name="connsiteX0" fmla="*/ 0 w 1595336"/>
                <a:gd name="connsiteY0" fmla="*/ 837299 h 837299"/>
                <a:gd name="connsiteX1" fmla="*/ 155642 w 1595336"/>
                <a:gd name="connsiteY1" fmla="*/ 769205 h 837299"/>
                <a:gd name="connsiteX2" fmla="*/ 330740 w 1595336"/>
                <a:gd name="connsiteY2" fmla="*/ 555197 h 837299"/>
                <a:gd name="connsiteX3" fmla="*/ 486383 w 1595336"/>
                <a:gd name="connsiteY3" fmla="*/ 321733 h 837299"/>
                <a:gd name="connsiteX4" fmla="*/ 632298 w 1595336"/>
                <a:gd name="connsiteY4" fmla="*/ 117452 h 837299"/>
                <a:gd name="connsiteX5" fmla="*/ 710119 w 1595336"/>
                <a:gd name="connsiteY5" fmla="*/ 29903 h 837299"/>
                <a:gd name="connsiteX6" fmla="*/ 787940 w 1595336"/>
                <a:gd name="connsiteY6" fmla="*/ 720 h 837299"/>
                <a:gd name="connsiteX7" fmla="*/ 904672 w 1595336"/>
                <a:gd name="connsiteY7" fmla="*/ 39631 h 837299"/>
                <a:gd name="connsiteX8" fmla="*/ 1079770 w 1595336"/>
                <a:gd name="connsiteY8" fmla="*/ 312005 h 837299"/>
                <a:gd name="connsiteX9" fmla="*/ 1313234 w 1595336"/>
                <a:gd name="connsiteY9" fmla="*/ 623291 h 837299"/>
                <a:gd name="connsiteX10" fmla="*/ 1391055 w 1595336"/>
                <a:gd name="connsiteY10" fmla="*/ 730295 h 837299"/>
                <a:gd name="connsiteX11" fmla="*/ 1507787 w 1595336"/>
                <a:gd name="connsiteY11" fmla="*/ 808116 h 837299"/>
                <a:gd name="connsiteX12" fmla="*/ 1595336 w 1595336"/>
                <a:gd name="connsiteY12" fmla="*/ 837299 h 83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336" h="837299">
                  <a:moveTo>
                    <a:pt x="0" y="837299"/>
                  </a:moveTo>
                  <a:cubicBezTo>
                    <a:pt x="50259" y="826760"/>
                    <a:pt x="100519" y="816222"/>
                    <a:pt x="155642" y="769205"/>
                  </a:cubicBezTo>
                  <a:cubicBezTo>
                    <a:pt x="210765" y="722188"/>
                    <a:pt x="275617" y="629776"/>
                    <a:pt x="330740" y="555197"/>
                  </a:cubicBezTo>
                  <a:cubicBezTo>
                    <a:pt x="385864" y="480618"/>
                    <a:pt x="436123" y="394690"/>
                    <a:pt x="486383" y="321733"/>
                  </a:cubicBezTo>
                  <a:cubicBezTo>
                    <a:pt x="536643" y="248775"/>
                    <a:pt x="595009" y="166090"/>
                    <a:pt x="632298" y="117452"/>
                  </a:cubicBezTo>
                  <a:cubicBezTo>
                    <a:pt x="669587" y="68814"/>
                    <a:pt x="684179" y="49358"/>
                    <a:pt x="710119" y="29903"/>
                  </a:cubicBezTo>
                  <a:cubicBezTo>
                    <a:pt x="736059" y="10448"/>
                    <a:pt x="755515" y="-901"/>
                    <a:pt x="787940" y="720"/>
                  </a:cubicBezTo>
                  <a:cubicBezTo>
                    <a:pt x="820365" y="2341"/>
                    <a:pt x="856034" y="-12250"/>
                    <a:pt x="904672" y="39631"/>
                  </a:cubicBezTo>
                  <a:cubicBezTo>
                    <a:pt x="953310" y="91512"/>
                    <a:pt x="1011676" y="214728"/>
                    <a:pt x="1079770" y="312005"/>
                  </a:cubicBezTo>
                  <a:cubicBezTo>
                    <a:pt x="1147864" y="409282"/>
                    <a:pt x="1261353" y="553576"/>
                    <a:pt x="1313234" y="623291"/>
                  </a:cubicBezTo>
                  <a:cubicBezTo>
                    <a:pt x="1365115" y="693006"/>
                    <a:pt x="1358630" y="699491"/>
                    <a:pt x="1391055" y="730295"/>
                  </a:cubicBezTo>
                  <a:cubicBezTo>
                    <a:pt x="1423480" y="761099"/>
                    <a:pt x="1473740" y="790282"/>
                    <a:pt x="1507787" y="808116"/>
                  </a:cubicBezTo>
                  <a:cubicBezTo>
                    <a:pt x="1541834" y="825950"/>
                    <a:pt x="1568585" y="831624"/>
                    <a:pt x="1595336" y="83729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2FED93-1078-7844-8E20-BCCD954F2FA7}"/>
                </a:ext>
              </a:extLst>
            </p:cNvPr>
            <p:cNvSpPr txBox="1"/>
            <p:nvPr/>
          </p:nvSpPr>
          <p:spPr>
            <a:xfrm>
              <a:off x="5754169" y="617731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B78421-0E69-4D4D-8BDD-8B360045A876}"/>
                </a:ext>
              </a:extLst>
            </p:cNvPr>
            <p:cNvSpPr txBox="1"/>
            <p:nvPr/>
          </p:nvSpPr>
          <p:spPr>
            <a:xfrm>
              <a:off x="5037308" y="6375349"/>
              <a:ext cx="692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4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11F8C0-BB40-B042-96CD-544FC0AE8D2C}"/>
                </a:ext>
              </a:extLst>
            </p:cNvPr>
            <p:cNvSpPr txBox="1"/>
            <p:nvPr/>
          </p:nvSpPr>
          <p:spPr>
            <a:xfrm>
              <a:off x="3407394" y="6378694"/>
              <a:ext cx="659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4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min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7A03A71-0600-524A-93B3-10DD232AF290}"/>
              </a:ext>
            </a:extLst>
          </p:cNvPr>
          <p:cNvGrpSpPr/>
          <p:nvPr/>
        </p:nvGrpSpPr>
        <p:grpSpPr>
          <a:xfrm>
            <a:off x="3916850" y="4957462"/>
            <a:ext cx="867069" cy="385270"/>
            <a:chOff x="3940180" y="4945214"/>
            <a:chExt cx="867069" cy="38527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6D348F6-36B3-1C4F-94C0-BF375ED2D23E}"/>
                </a:ext>
              </a:extLst>
            </p:cNvPr>
            <p:cNvSpPr/>
            <p:nvPr/>
          </p:nvSpPr>
          <p:spPr>
            <a:xfrm>
              <a:off x="4333610" y="5235068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DAAA0E-643A-3345-8682-C311727F9C38}"/>
                </a:ext>
              </a:extLst>
            </p:cNvPr>
            <p:cNvSpPr/>
            <p:nvPr/>
          </p:nvSpPr>
          <p:spPr>
            <a:xfrm>
              <a:off x="4530865" y="5130837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519798A-21E8-2641-AA1D-59CB6931CADB}"/>
                </a:ext>
              </a:extLst>
            </p:cNvPr>
            <p:cNvSpPr/>
            <p:nvPr/>
          </p:nvSpPr>
          <p:spPr>
            <a:xfrm>
              <a:off x="4711833" y="4945214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87E623A-6845-6C4D-B583-26FF1F276EF8}"/>
                </a:ext>
              </a:extLst>
            </p:cNvPr>
            <p:cNvSpPr/>
            <p:nvPr/>
          </p:nvSpPr>
          <p:spPr>
            <a:xfrm>
              <a:off x="4122266" y="5138034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21574E4-78BB-0845-A97B-8F33B0658A3F}"/>
                </a:ext>
              </a:extLst>
            </p:cNvPr>
            <p:cNvSpPr/>
            <p:nvPr/>
          </p:nvSpPr>
          <p:spPr>
            <a:xfrm>
              <a:off x="3940180" y="4962848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4F1FE76-EA20-954E-9610-5F3054A21617}"/>
              </a:ext>
            </a:extLst>
          </p:cNvPr>
          <p:cNvGrpSpPr/>
          <p:nvPr/>
        </p:nvGrpSpPr>
        <p:grpSpPr>
          <a:xfrm>
            <a:off x="6251793" y="2301702"/>
            <a:ext cx="2976001" cy="4528929"/>
            <a:chOff x="6251793" y="2301702"/>
            <a:chExt cx="2976001" cy="4528929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698CD59-5ECB-894B-A66D-22E180F8D00F}"/>
                </a:ext>
              </a:extLst>
            </p:cNvPr>
            <p:cNvCxnSpPr/>
            <p:nvPr/>
          </p:nvCxnSpPr>
          <p:spPr>
            <a:xfrm>
              <a:off x="6251793" y="6420255"/>
              <a:ext cx="2714017" cy="0"/>
            </a:xfrm>
            <a:prstGeom prst="straightConnector1">
              <a:avLst/>
            </a:prstGeom>
            <a:ln w="38100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7221910-6795-B840-B374-C0F8D44A4028}"/>
                </a:ext>
              </a:extLst>
            </p:cNvPr>
            <p:cNvCxnSpPr/>
            <p:nvPr/>
          </p:nvCxnSpPr>
          <p:spPr>
            <a:xfrm>
              <a:off x="6708993" y="2723744"/>
              <a:ext cx="0" cy="370623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C7F0BD-EDCF-034D-97CE-21FF50070321}"/>
                </a:ext>
              </a:extLst>
            </p:cNvPr>
            <p:cNvCxnSpPr/>
            <p:nvPr/>
          </p:nvCxnSpPr>
          <p:spPr>
            <a:xfrm>
              <a:off x="8320542" y="2723744"/>
              <a:ext cx="0" cy="370623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A6674A4-5E36-6C4B-981F-35D2C7C8DB83}"/>
                </a:ext>
              </a:extLst>
            </p:cNvPr>
            <p:cNvCxnSpPr/>
            <p:nvPr/>
          </p:nvCxnSpPr>
          <p:spPr>
            <a:xfrm>
              <a:off x="7519631" y="2301702"/>
              <a:ext cx="0" cy="4140000"/>
            </a:xfrm>
            <a:prstGeom prst="line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232F6BB-0456-5942-97A1-64AD0C08C2A1}"/>
                </a:ext>
              </a:extLst>
            </p:cNvPr>
            <p:cNvSpPr/>
            <p:nvPr/>
          </p:nvSpPr>
          <p:spPr>
            <a:xfrm>
              <a:off x="6718721" y="3151041"/>
              <a:ext cx="1595336" cy="837299"/>
            </a:xfrm>
            <a:custGeom>
              <a:avLst/>
              <a:gdLst>
                <a:gd name="connsiteX0" fmla="*/ 0 w 1595336"/>
                <a:gd name="connsiteY0" fmla="*/ 837299 h 837299"/>
                <a:gd name="connsiteX1" fmla="*/ 155642 w 1595336"/>
                <a:gd name="connsiteY1" fmla="*/ 769205 h 837299"/>
                <a:gd name="connsiteX2" fmla="*/ 330740 w 1595336"/>
                <a:gd name="connsiteY2" fmla="*/ 555197 h 837299"/>
                <a:gd name="connsiteX3" fmla="*/ 486383 w 1595336"/>
                <a:gd name="connsiteY3" fmla="*/ 321733 h 837299"/>
                <a:gd name="connsiteX4" fmla="*/ 632298 w 1595336"/>
                <a:gd name="connsiteY4" fmla="*/ 117452 h 837299"/>
                <a:gd name="connsiteX5" fmla="*/ 710119 w 1595336"/>
                <a:gd name="connsiteY5" fmla="*/ 29903 h 837299"/>
                <a:gd name="connsiteX6" fmla="*/ 787940 w 1595336"/>
                <a:gd name="connsiteY6" fmla="*/ 720 h 837299"/>
                <a:gd name="connsiteX7" fmla="*/ 904672 w 1595336"/>
                <a:gd name="connsiteY7" fmla="*/ 39631 h 837299"/>
                <a:gd name="connsiteX8" fmla="*/ 1079770 w 1595336"/>
                <a:gd name="connsiteY8" fmla="*/ 312005 h 837299"/>
                <a:gd name="connsiteX9" fmla="*/ 1313234 w 1595336"/>
                <a:gd name="connsiteY9" fmla="*/ 623291 h 837299"/>
                <a:gd name="connsiteX10" fmla="*/ 1391055 w 1595336"/>
                <a:gd name="connsiteY10" fmla="*/ 730295 h 837299"/>
                <a:gd name="connsiteX11" fmla="*/ 1507787 w 1595336"/>
                <a:gd name="connsiteY11" fmla="*/ 808116 h 837299"/>
                <a:gd name="connsiteX12" fmla="*/ 1595336 w 1595336"/>
                <a:gd name="connsiteY12" fmla="*/ 837299 h 83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336" h="837299">
                  <a:moveTo>
                    <a:pt x="0" y="837299"/>
                  </a:moveTo>
                  <a:cubicBezTo>
                    <a:pt x="50259" y="826760"/>
                    <a:pt x="100519" y="816222"/>
                    <a:pt x="155642" y="769205"/>
                  </a:cubicBezTo>
                  <a:cubicBezTo>
                    <a:pt x="210765" y="722188"/>
                    <a:pt x="275617" y="629776"/>
                    <a:pt x="330740" y="555197"/>
                  </a:cubicBezTo>
                  <a:cubicBezTo>
                    <a:pt x="385864" y="480618"/>
                    <a:pt x="436123" y="394690"/>
                    <a:pt x="486383" y="321733"/>
                  </a:cubicBezTo>
                  <a:cubicBezTo>
                    <a:pt x="536643" y="248775"/>
                    <a:pt x="595009" y="166090"/>
                    <a:pt x="632298" y="117452"/>
                  </a:cubicBezTo>
                  <a:cubicBezTo>
                    <a:pt x="669587" y="68814"/>
                    <a:pt x="684179" y="49358"/>
                    <a:pt x="710119" y="29903"/>
                  </a:cubicBezTo>
                  <a:cubicBezTo>
                    <a:pt x="736059" y="10448"/>
                    <a:pt x="755515" y="-901"/>
                    <a:pt x="787940" y="720"/>
                  </a:cubicBezTo>
                  <a:cubicBezTo>
                    <a:pt x="820365" y="2341"/>
                    <a:pt x="856034" y="-12250"/>
                    <a:pt x="904672" y="39631"/>
                  </a:cubicBezTo>
                  <a:cubicBezTo>
                    <a:pt x="953310" y="91512"/>
                    <a:pt x="1011676" y="214728"/>
                    <a:pt x="1079770" y="312005"/>
                  </a:cubicBezTo>
                  <a:cubicBezTo>
                    <a:pt x="1147864" y="409282"/>
                    <a:pt x="1261353" y="553576"/>
                    <a:pt x="1313234" y="623291"/>
                  </a:cubicBezTo>
                  <a:cubicBezTo>
                    <a:pt x="1365115" y="693006"/>
                    <a:pt x="1358630" y="699491"/>
                    <a:pt x="1391055" y="730295"/>
                  </a:cubicBezTo>
                  <a:cubicBezTo>
                    <a:pt x="1423480" y="761099"/>
                    <a:pt x="1473740" y="790282"/>
                    <a:pt x="1507787" y="808116"/>
                  </a:cubicBezTo>
                  <a:cubicBezTo>
                    <a:pt x="1541834" y="825950"/>
                    <a:pt x="1568585" y="831624"/>
                    <a:pt x="1595336" y="837299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97E0A32-9A55-8743-9694-454911D5F76D}"/>
                </a:ext>
              </a:extLst>
            </p:cNvPr>
            <p:cNvSpPr/>
            <p:nvPr/>
          </p:nvSpPr>
          <p:spPr>
            <a:xfrm flipV="1">
              <a:off x="6708993" y="4756084"/>
              <a:ext cx="1595336" cy="509863"/>
            </a:xfrm>
            <a:custGeom>
              <a:avLst/>
              <a:gdLst>
                <a:gd name="connsiteX0" fmla="*/ 0 w 1595336"/>
                <a:gd name="connsiteY0" fmla="*/ 837299 h 837299"/>
                <a:gd name="connsiteX1" fmla="*/ 155642 w 1595336"/>
                <a:gd name="connsiteY1" fmla="*/ 769205 h 837299"/>
                <a:gd name="connsiteX2" fmla="*/ 330740 w 1595336"/>
                <a:gd name="connsiteY2" fmla="*/ 555197 h 837299"/>
                <a:gd name="connsiteX3" fmla="*/ 486383 w 1595336"/>
                <a:gd name="connsiteY3" fmla="*/ 321733 h 837299"/>
                <a:gd name="connsiteX4" fmla="*/ 632298 w 1595336"/>
                <a:gd name="connsiteY4" fmla="*/ 117452 h 837299"/>
                <a:gd name="connsiteX5" fmla="*/ 710119 w 1595336"/>
                <a:gd name="connsiteY5" fmla="*/ 29903 h 837299"/>
                <a:gd name="connsiteX6" fmla="*/ 787940 w 1595336"/>
                <a:gd name="connsiteY6" fmla="*/ 720 h 837299"/>
                <a:gd name="connsiteX7" fmla="*/ 904672 w 1595336"/>
                <a:gd name="connsiteY7" fmla="*/ 39631 h 837299"/>
                <a:gd name="connsiteX8" fmla="*/ 1079770 w 1595336"/>
                <a:gd name="connsiteY8" fmla="*/ 312005 h 837299"/>
                <a:gd name="connsiteX9" fmla="*/ 1313234 w 1595336"/>
                <a:gd name="connsiteY9" fmla="*/ 623291 h 837299"/>
                <a:gd name="connsiteX10" fmla="*/ 1391055 w 1595336"/>
                <a:gd name="connsiteY10" fmla="*/ 730295 h 837299"/>
                <a:gd name="connsiteX11" fmla="*/ 1507787 w 1595336"/>
                <a:gd name="connsiteY11" fmla="*/ 808116 h 837299"/>
                <a:gd name="connsiteX12" fmla="*/ 1595336 w 1595336"/>
                <a:gd name="connsiteY12" fmla="*/ 837299 h 83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336" h="837299">
                  <a:moveTo>
                    <a:pt x="0" y="837299"/>
                  </a:moveTo>
                  <a:cubicBezTo>
                    <a:pt x="50259" y="826760"/>
                    <a:pt x="100519" y="816222"/>
                    <a:pt x="155642" y="769205"/>
                  </a:cubicBezTo>
                  <a:cubicBezTo>
                    <a:pt x="210765" y="722188"/>
                    <a:pt x="275617" y="629776"/>
                    <a:pt x="330740" y="555197"/>
                  </a:cubicBezTo>
                  <a:cubicBezTo>
                    <a:pt x="385864" y="480618"/>
                    <a:pt x="436123" y="394690"/>
                    <a:pt x="486383" y="321733"/>
                  </a:cubicBezTo>
                  <a:cubicBezTo>
                    <a:pt x="536643" y="248775"/>
                    <a:pt x="595009" y="166090"/>
                    <a:pt x="632298" y="117452"/>
                  </a:cubicBezTo>
                  <a:cubicBezTo>
                    <a:pt x="669587" y="68814"/>
                    <a:pt x="684179" y="49358"/>
                    <a:pt x="710119" y="29903"/>
                  </a:cubicBezTo>
                  <a:cubicBezTo>
                    <a:pt x="736059" y="10448"/>
                    <a:pt x="755515" y="-901"/>
                    <a:pt x="787940" y="720"/>
                  </a:cubicBezTo>
                  <a:cubicBezTo>
                    <a:pt x="820365" y="2341"/>
                    <a:pt x="856034" y="-12250"/>
                    <a:pt x="904672" y="39631"/>
                  </a:cubicBezTo>
                  <a:cubicBezTo>
                    <a:pt x="953310" y="91512"/>
                    <a:pt x="1011676" y="214728"/>
                    <a:pt x="1079770" y="312005"/>
                  </a:cubicBezTo>
                  <a:cubicBezTo>
                    <a:pt x="1147864" y="409282"/>
                    <a:pt x="1261353" y="553576"/>
                    <a:pt x="1313234" y="623291"/>
                  </a:cubicBezTo>
                  <a:cubicBezTo>
                    <a:pt x="1365115" y="693006"/>
                    <a:pt x="1358630" y="699491"/>
                    <a:pt x="1391055" y="730295"/>
                  </a:cubicBezTo>
                  <a:cubicBezTo>
                    <a:pt x="1423480" y="761099"/>
                    <a:pt x="1473740" y="790282"/>
                    <a:pt x="1507787" y="808116"/>
                  </a:cubicBezTo>
                  <a:cubicBezTo>
                    <a:pt x="1541834" y="825950"/>
                    <a:pt x="1568585" y="831624"/>
                    <a:pt x="1595336" y="83729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C460DB8-B31D-464D-812C-BD13F8E20A61}"/>
                </a:ext>
              </a:extLst>
            </p:cNvPr>
            <p:cNvSpPr/>
            <p:nvPr/>
          </p:nvSpPr>
          <p:spPr>
            <a:xfrm>
              <a:off x="6708993" y="5466483"/>
              <a:ext cx="1595336" cy="302289"/>
            </a:xfrm>
            <a:custGeom>
              <a:avLst/>
              <a:gdLst>
                <a:gd name="connsiteX0" fmla="*/ 0 w 1595336"/>
                <a:gd name="connsiteY0" fmla="*/ 837299 h 837299"/>
                <a:gd name="connsiteX1" fmla="*/ 155642 w 1595336"/>
                <a:gd name="connsiteY1" fmla="*/ 769205 h 837299"/>
                <a:gd name="connsiteX2" fmla="*/ 330740 w 1595336"/>
                <a:gd name="connsiteY2" fmla="*/ 555197 h 837299"/>
                <a:gd name="connsiteX3" fmla="*/ 486383 w 1595336"/>
                <a:gd name="connsiteY3" fmla="*/ 321733 h 837299"/>
                <a:gd name="connsiteX4" fmla="*/ 632298 w 1595336"/>
                <a:gd name="connsiteY4" fmla="*/ 117452 h 837299"/>
                <a:gd name="connsiteX5" fmla="*/ 710119 w 1595336"/>
                <a:gd name="connsiteY5" fmla="*/ 29903 h 837299"/>
                <a:gd name="connsiteX6" fmla="*/ 787940 w 1595336"/>
                <a:gd name="connsiteY6" fmla="*/ 720 h 837299"/>
                <a:gd name="connsiteX7" fmla="*/ 904672 w 1595336"/>
                <a:gd name="connsiteY7" fmla="*/ 39631 h 837299"/>
                <a:gd name="connsiteX8" fmla="*/ 1079770 w 1595336"/>
                <a:gd name="connsiteY8" fmla="*/ 312005 h 837299"/>
                <a:gd name="connsiteX9" fmla="*/ 1313234 w 1595336"/>
                <a:gd name="connsiteY9" fmla="*/ 623291 h 837299"/>
                <a:gd name="connsiteX10" fmla="*/ 1391055 w 1595336"/>
                <a:gd name="connsiteY10" fmla="*/ 730295 h 837299"/>
                <a:gd name="connsiteX11" fmla="*/ 1507787 w 1595336"/>
                <a:gd name="connsiteY11" fmla="*/ 808116 h 837299"/>
                <a:gd name="connsiteX12" fmla="*/ 1595336 w 1595336"/>
                <a:gd name="connsiteY12" fmla="*/ 837299 h 83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336" h="837299">
                  <a:moveTo>
                    <a:pt x="0" y="837299"/>
                  </a:moveTo>
                  <a:cubicBezTo>
                    <a:pt x="50259" y="826760"/>
                    <a:pt x="100519" y="816222"/>
                    <a:pt x="155642" y="769205"/>
                  </a:cubicBezTo>
                  <a:cubicBezTo>
                    <a:pt x="210765" y="722188"/>
                    <a:pt x="275617" y="629776"/>
                    <a:pt x="330740" y="555197"/>
                  </a:cubicBezTo>
                  <a:cubicBezTo>
                    <a:pt x="385864" y="480618"/>
                    <a:pt x="436123" y="394690"/>
                    <a:pt x="486383" y="321733"/>
                  </a:cubicBezTo>
                  <a:cubicBezTo>
                    <a:pt x="536643" y="248775"/>
                    <a:pt x="595009" y="166090"/>
                    <a:pt x="632298" y="117452"/>
                  </a:cubicBezTo>
                  <a:cubicBezTo>
                    <a:pt x="669587" y="68814"/>
                    <a:pt x="684179" y="49358"/>
                    <a:pt x="710119" y="29903"/>
                  </a:cubicBezTo>
                  <a:cubicBezTo>
                    <a:pt x="736059" y="10448"/>
                    <a:pt x="755515" y="-901"/>
                    <a:pt x="787940" y="720"/>
                  </a:cubicBezTo>
                  <a:cubicBezTo>
                    <a:pt x="820365" y="2341"/>
                    <a:pt x="856034" y="-12250"/>
                    <a:pt x="904672" y="39631"/>
                  </a:cubicBezTo>
                  <a:cubicBezTo>
                    <a:pt x="953310" y="91512"/>
                    <a:pt x="1011676" y="214728"/>
                    <a:pt x="1079770" y="312005"/>
                  </a:cubicBezTo>
                  <a:cubicBezTo>
                    <a:pt x="1147864" y="409282"/>
                    <a:pt x="1261353" y="553576"/>
                    <a:pt x="1313234" y="623291"/>
                  </a:cubicBezTo>
                  <a:cubicBezTo>
                    <a:pt x="1365115" y="693006"/>
                    <a:pt x="1358630" y="699491"/>
                    <a:pt x="1391055" y="730295"/>
                  </a:cubicBezTo>
                  <a:cubicBezTo>
                    <a:pt x="1423480" y="761099"/>
                    <a:pt x="1473740" y="790282"/>
                    <a:pt x="1507787" y="808116"/>
                  </a:cubicBezTo>
                  <a:cubicBezTo>
                    <a:pt x="1541834" y="825950"/>
                    <a:pt x="1568585" y="831624"/>
                    <a:pt x="1595336" y="837299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310A359-A308-4A4E-9FB3-436DFD080BD8}"/>
                </a:ext>
              </a:extLst>
            </p:cNvPr>
            <p:cNvSpPr/>
            <p:nvPr/>
          </p:nvSpPr>
          <p:spPr>
            <a:xfrm flipV="1">
              <a:off x="6718721" y="6167586"/>
              <a:ext cx="1595336" cy="152401"/>
            </a:xfrm>
            <a:custGeom>
              <a:avLst/>
              <a:gdLst>
                <a:gd name="connsiteX0" fmla="*/ 0 w 1595336"/>
                <a:gd name="connsiteY0" fmla="*/ 837299 h 837299"/>
                <a:gd name="connsiteX1" fmla="*/ 155642 w 1595336"/>
                <a:gd name="connsiteY1" fmla="*/ 769205 h 837299"/>
                <a:gd name="connsiteX2" fmla="*/ 330740 w 1595336"/>
                <a:gd name="connsiteY2" fmla="*/ 555197 h 837299"/>
                <a:gd name="connsiteX3" fmla="*/ 486383 w 1595336"/>
                <a:gd name="connsiteY3" fmla="*/ 321733 h 837299"/>
                <a:gd name="connsiteX4" fmla="*/ 632298 w 1595336"/>
                <a:gd name="connsiteY4" fmla="*/ 117452 h 837299"/>
                <a:gd name="connsiteX5" fmla="*/ 710119 w 1595336"/>
                <a:gd name="connsiteY5" fmla="*/ 29903 h 837299"/>
                <a:gd name="connsiteX6" fmla="*/ 787940 w 1595336"/>
                <a:gd name="connsiteY6" fmla="*/ 720 h 837299"/>
                <a:gd name="connsiteX7" fmla="*/ 904672 w 1595336"/>
                <a:gd name="connsiteY7" fmla="*/ 39631 h 837299"/>
                <a:gd name="connsiteX8" fmla="*/ 1079770 w 1595336"/>
                <a:gd name="connsiteY8" fmla="*/ 312005 h 837299"/>
                <a:gd name="connsiteX9" fmla="*/ 1313234 w 1595336"/>
                <a:gd name="connsiteY9" fmla="*/ 623291 h 837299"/>
                <a:gd name="connsiteX10" fmla="*/ 1391055 w 1595336"/>
                <a:gd name="connsiteY10" fmla="*/ 730295 h 837299"/>
                <a:gd name="connsiteX11" fmla="*/ 1507787 w 1595336"/>
                <a:gd name="connsiteY11" fmla="*/ 808116 h 837299"/>
                <a:gd name="connsiteX12" fmla="*/ 1595336 w 1595336"/>
                <a:gd name="connsiteY12" fmla="*/ 837299 h 83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336" h="837299">
                  <a:moveTo>
                    <a:pt x="0" y="837299"/>
                  </a:moveTo>
                  <a:cubicBezTo>
                    <a:pt x="50259" y="826760"/>
                    <a:pt x="100519" y="816222"/>
                    <a:pt x="155642" y="769205"/>
                  </a:cubicBezTo>
                  <a:cubicBezTo>
                    <a:pt x="210765" y="722188"/>
                    <a:pt x="275617" y="629776"/>
                    <a:pt x="330740" y="555197"/>
                  </a:cubicBezTo>
                  <a:cubicBezTo>
                    <a:pt x="385864" y="480618"/>
                    <a:pt x="436123" y="394690"/>
                    <a:pt x="486383" y="321733"/>
                  </a:cubicBezTo>
                  <a:cubicBezTo>
                    <a:pt x="536643" y="248775"/>
                    <a:pt x="595009" y="166090"/>
                    <a:pt x="632298" y="117452"/>
                  </a:cubicBezTo>
                  <a:cubicBezTo>
                    <a:pt x="669587" y="68814"/>
                    <a:pt x="684179" y="49358"/>
                    <a:pt x="710119" y="29903"/>
                  </a:cubicBezTo>
                  <a:cubicBezTo>
                    <a:pt x="736059" y="10448"/>
                    <a:pt x="755515" y="-901"/>
                    <a:pt x="787940" y="720"/>
                  </a:cubicBezTo>
                  <a:cubicBezTo>
                    <a:pt x="820365" y="2341"/>
                    <a:pt x="856034" y="-12250"/>
                    <a:pt x="904672" y="39631"/>
                  </a:cubicBezTo>
                  <a:cubicBezTo>
                    <a:pt x="953310" y="91512"/>
                    <a:pt x="1011676" y="214728"/>
                    <a:pt x="1079770" y="312005"/>
                  </a:cubicBezTo>
                  <a:cubicBezTo>
                    <a:pt x="1147864" y="409282"/>
                    <a:pt x="1261353" y="553576"/>
                    <a:pt x="1313234" y="623291"/>
                  </a:cubicBezTo>
                  <a:cubicBezTo>
                    <a:pt x="1365115" y="693006"/>
                    <a:pt x="1358630" y="699491"/>
                    <a:pt x="1391055" y="730295"/>
                  </a:cubicBezTo>
                  <a:cubicBezTo>
                    <a:pt x="1423480" y="761099"/>
                    <a:pt x="1473740" y="790282"/>
                    <a:pt x="1507787" y="808116"/>
                  </a:cubicBezTo>
                  <a:cubicBezTo>
                    <a:pt x="1541834" y="825950"/>
                    <a:pt x="1568585" y="831624"/>
                    <a:pt x="1595336" y="83729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9B1E527-BE28-DE42-8092-05005E9C0DDB}"/>
                </a:ext>
              </a:extLst>
            </p:cNvPr>
            <p:cNvSpPr txBox="1"/>
            <p:nvPr/>
          </p:nvSpPr>
          <p:spPr>
            <a:xfrm>
              <a:off x="8889240" y="616758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F9FC07-B473-D64C-BCBF-6CBF43915F6E}"/>
                </a:ext>
              </a:extLst>
            </p:cNvPr>
            <p:cNvSpPr txBox="1"/>
            <p:nvPr/>
          </p:nvSpPr>
          <p:spPr>
            <a:xfrm>
              <a:off x="8172379" y="6365621"/>
              <a:ext cx="692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4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D0BB731-ED99-A844-B249-66AC808A53C7}"/>
                </a:ext>
              </a:extLst>
            </p:cNvPr>
            <p:cNvSpPr txBox="1"/>
            <p:nvPr/>
          </p:nvSpPr>
          <p:spPr>
            <a:xfrm>
              <a:off x="6542465" y="6368966"/>
              <a:ext cx="659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4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min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45E6FE9-11DA-7442-87C8-3960D63BE114}"/>
              </a:ext>
            </a:extLst>
          </p:cNvPr>
          <p:cNvGrpSpPr/>
          <p:nvPr/>
        </p:nvGrpSpPr>
        <p:grpSpPr>
          <a:xfrm>
            <a:off x="7075251" y="1419444"/>
            <a:ext cx="1370707" cy="584775"/>
            <a:chOff x="7075251" y="1419444"/>
            <a:chExt cx="1370707" cy="584775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F980BB-8488-B740-BA6F-C7741A651C97}"/>
                </a:ext>
              </a:extLst>
            </p:cNvPr>
            <p:cNvCxnSpPr/>
            <p:nvPr/>
          </p:nvCxnSpPr>
          <p:spPr>
            <a:xfrm>
              <a:off x="7075251" y="1729409"/>
              <a:ext cx="935973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8166BD-1154-094E-8FA1-732447244BBD}"/>
                </a:ext>
              </a:extLst>
            </p:cNvPr>
            <p:cNvSpPr txBox="1"/>
            <p:nvPr/>
          </p:nvSpPr>
          <p:spPr>
            <a:xfrm>
              <a:off x="8011224" y="1419444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Symbol" pitchFamily="2" charset="2"/>
                  <a:cs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99C670F-EFF7-5E47-A5B6-EC811D3AAF4D}"/>
              </a:ext>
            </a:extLst>
          </p:cNvPr>
          <p:cNvGrpSpPr/>
          <p:nvPr/>
        </p:nvGrpSpPr>
        <p:grpSpPr>
          <a:xfrm>
            <a:off x="6862931" y="4787251"/>
            <a:ext cx="898421" cy="544294"/>
            <a:chOff x="6862931" y="4776462"/>
            <a:chExt cx="898421" cy="54429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9C059FA-BD48-E940-BA8B-EA01F59D75AA}"/>
                </a:ext>
              </a:extLst>
            </p:cNvPr>
            <p:cNvSpPr/>
            <p:nvPr/>
          </p:nvSpPr>
          <p:spPr>
            <a:xfrm>
              <a:off x="7468681" y="5225340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16FF2DB-591A-E540-A621-6AD597822E73}"/>
                </a:ext>
              </a:extLst>
            </p:cNvPr>
            <p:cNvSpPr/>
            <p:nvPr/>
          </p:nvSpPr>
          <p:spPr>
            <a:xfrm>
              <a:off x="7665936" y="5121109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40725F-5A94-914E-8CAF-21A1E8431AE7}"/>
                </a:ext>
              </a:extLst>
            </p:cNvPr>
            <p:cNvSpPr/>
            <p:nvPr/>
          </p:nvSpPr>
          <p:spPr>
            <a:xfrm>
              <a:off x="7257337" y="5128306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A7D1163-993F-C640-917E-DB0E63AD1B5D}"/>
                </a:ext>
              </a:extLst>
            </p:cNvPr>
            <p:cNvSpPr/>
            <p:nvPr/>
          </p:nvSpPr>
          <p:spPr>
            <a:xfrm>
              <a:off x="7075251" y="4953120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9E66106-CA1B-2040-B3E8-E0DC9D01A4BD}"/>
                </a:ext>
              </a:extLst>
            </p:cNvPr>
            <p:cNvSpPr/>
            <p:nvPr/>
          </p:nvSpPr>
          <p:spPr>
            <a:xfrm>
              <a:off x="6862931" y="4776462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661B691-0C1C-B642-94EA-0D21A873C74C}"/>
              </a:ext>
            </a:extLst>
          </p:cNvPr>
          <p:cNvGrpSpPr/>
          <p:nvPr/>
        </p:nvGrpSpPr>
        <p:grpSpPr>
          <a:xfrm>
            <a:off x="6730610" y="5530509"/>
            <a:ext cx="1625253" cy="251108"/>
            <a:chOff x="6687226" y="5565372"/>
            <a:chExt cx="1625253" cy="2511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4865B18-4249-644E-8746-02284A20136A}"/>
                </a:ext>
              </a:extLst>
            </p:cNvPr>
            <p:cNvSpPr/>
            <p:nvPr/>
          </p:nvSpPr>
          <p:spPr>
            <a:xfrm>
              <a:off x="6687226" y="5721064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D638341-5CB0-BC4E-A294-E9044541F346}"/>
                </a:ext>
              </a:extLst>
            </p:cNvPr>
            <p:cNvSpPr/>
            <p:nvPr/>
          </p:nvSpPr>
          <p:spPr>
            <a:xfrm>
              <a:off x="8217063" y="5697210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76B3D46-D2F7-E84E-B826-AE8C10DD39D6}"/>
                </a:ext>
              </a:extLst>
            </p:cNvPr>
            <p:cNvSpPr/>
            <p:nvPr/>
          </p:nvSpPr>
          <p:spPr>
            <a:xfrm>
              <a:off x="6894408" y="5664761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2AEA531-2304-CE48-840D-BC1519264046}"/>
                </a:ext>
              </a:extLst>
            </p:cNvPr>
            <p:cNvSpPr/>
            <p:nvPr/>
          </p:nvSpPr>
          <p:spPr>
            <a:xfrm>
              <a:off x="7086884" y="5565372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3820D7D-4083-1A4B-8321-AFCCAB976077}"/>
              </a:ext>
            </a:extLst>
          </p:cNvPr>
          <p:cNvGrpSpPr/>
          <p:nvPr/>
        </p:nvGrpSpPr>
        <p:grpSpPr>
          <a:xfrm>
            <a:off x="3563624" y="5414833"/>
            <a:ext cx="1625253" cy="392357"/>
            <a:chOff x="435433" y="5433851"/>
            <a:chExt cx="1625253" cy="39235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D75EE66-A614-D148-8FF7-E60575D63B8B}"/>
                </a:ext>
              </a:extLst>
            </p:cNvPr>
            <p:cNvSpPr/>
            <p:nvPr/>
          </p:nvSpPr>
          <p:spPr>
            <a:xfrm>
              <a:off x="435433" y="5730792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B3AB8DB-88A1-CC46-877C-4CADC1796F91}"/>
                </a:ext>
              </a:extLst>
            </p:cNvPr>
            <p:cNvSpPr/>
            <p:nvPr/>
          </p:nvSpPr>
          <p:spPr>
            <a:xfrm>
              <a:off x="1216888" y="5433851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DAD13E8-C781-9D41-AC71-C522122052E6}"/>
                </a:ext>
              </a:extLst>
            </p:cNvPr>
            <p:cNvSpPr/>
            <p:nvPr/>
          </p:nvSpPr>
          <p:spPr>
            <a:xfrm>
              <a:off x="1965270" y="5706938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28CD375-1259-D649-9E75-8C95C102E71A}"/>
                </a:ext>
              </a:extLst>
            </p:cNvPr>
            <p:cNvSpPr/>
            <p:nvPr/>
          </p:nvSpPr>
          <p:spPr>
            <a:xfrm>
              <a:off x="1414143" y="5508524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AB1B7BC-0ADE-E44B-926C-F90724C2ED38}"/>
                </a:ext>
              </a:extLst>
            </p:cNvPr>
            <p:cNvSpPr/>
            <p:nvPr/>
          </p:nvSpPr>
          <p:spPr>
            <a:xfrm>
              <a:off x="1595111" y="5601198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739D0CB-22AA-F141-BEFB-AE09B43478DB}"/>
                </a:ext>
              </a:extLst>
            </p:cNvPr>
            <p:cNvSpPr/>
            <p:nvPr/>
          </p:nvSpPr>
          <p:spPr>
            <a:xfrm>
              <a:off x="1759431" y="5674489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151D55-4D5D-6144-BB57-12927C0EFDB9}"/>
                </a:ext>
              </a:extLst>
            </p:cNvPr>
            <p:cNvSpPr/>
            <p:nvPr/>
          </p:nvSpPr>
          <p:spPr>
            <a:xfrm>
              <a:off x="1005544" y="5505782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AF298F0-356D-1D4B-A0CB-D8AFA4B43311}"/>
                </a:ext>
              </a:extLst>
            </p:cNvPr>
            <p:cNvSpPr/>
            <p:nvPr/>
          </p:nvSpPr>
          <p:spPr>
            <a:xfrm>
              <a:off x="823458" y="5579073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FF9B3B0-A511-7B4D-942E-2684FD2E9783}"/>
                </a:ext>
              </a:extLst>
            </p:cNvPr>
            <p:cNvSpPr/>
            <p:nvPr/>
          </p:nvSpPr>
          <p:spPr>
            <a:xfrm>
              <a:off x="642615" y="5674489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B2C00D5-1AD2-754D-AED9-A2CB557416AD}"/>
              </a:ext>
            </a:extLst>
          </p:cNvPr>
          <p:cNvGrpSpPr/>
          <p:nvPr/>
        </p:nvGrpSpPr>
        <p:grpSpPr>
          <a:xfrm>
            <a:off x="7075251" y="4942527"/>
            <a:ext cx="867069" cy="385270"/>
            <a:chOff x="3940180" y="4945214"/>
            <a:chExt cx="867069" cy="38527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D3E73C8-9C22-154C-9BE9-192A6915BBCD}"/>
                </a:ext>
              </a:extLst>
            </p:cNvPr>
            <p:cNvSpPr/>
            <p:nvPr/>
          </p:nvSpPr>
          <p:spPr>
            <a:xfrm>
              <a:off x="4333610" y="5235068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055BF12-2E60-8046-95E5-929F5C49558A}"/>
                </a:ext>
              </a:extLst>
            </p:cNvPr>
            <p:cNvSpPr/>
            <p:nvPr/>
          </p:nvSpPr>
          <p:spPr>
            <a:xfrm>
              <a:off x="4530865" y="5130837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996E6F9-E548-5645-ADB2-2966622D0055}"/>
                </a:ext>
              </a:extLst>
            </p:cNvPr>
            <p:cNvSpPr/>
            <p:nvPr/>
          </p:nvSpPr>
          <p:spPr>
            <a:xfrm>
              <a:off x="4711833" y="4945214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E8EA8D8-F9B5-4C4D-8FD0-030AC7D9C386}"/>
                </a:ext>
              </a:extLst>
            </p:cNvPr>
            <p:cNvSpPr/>
            <p:nvPr/>
          </p:nvSpPr>
          <p:spPr>
            <a:xfrm>
              <a:off x="4122266" y="5138034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31F3E97-290A-8140-A52A-D2A2FF16BB82}"/>
                </a:ext>
              </a:extLst>
            </p:cNvPr>
            <p:cNvSpPr/>
            <p:nvPr/>
          </p:nvSpPr>
          <p:spPr>
            <a:xfrm>
              <a:off x="3940180" y="4962848"/>
              <a:ext cx="95416" cy="95416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06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163A3E-B583-D640-BF0F-7C422F19CA08}"/>
              </a:ext>
            </a:extLst>
          </p:cNvPr>
          <p:cNvSpPr txBox="1"/>
          <p:nvPr/>
        </p:nvSpPr>
        <p:spPr>
          <a:xfrm>
            <a:off x="0" y="16950"/>
            <a:ext cx="914400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diagram: Filled and Empty Bands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8A3131-C136-2942-8887-8CFC6F3E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4" y="1657573"/>
            <a:ext cx="2557211" cy="46917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993100-2173-0841-8A0C-EEC3BF358244}"/>
                  </a:ext>
                </a:extLst>
              </p:cNvPr>
              <p:cNvSpPr txBox="1"/>
              <p:nvPr/>
            </p:nvSpPr>
            <p:spPr>
              <a:xfrm>
                <a:off x="3208973" y="2397288"/>
                <a:ext cx="2047099" cy="410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]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993100-2173-0841-8A0C-EEC3BF35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973" y="2397288"/>
                <a:ext cx="2047099" cy="410241"/>
              </a:xfrm>
              <a:prstGeom prst="rect">
                <a:avLst/>
              </a:prstGeom>
              <a:blipFill>
                <a:blip r:embed="rId3"/>
                <a:stretch>
                  <a:fillRect l="-5556" t="-111765" r="-6790" b="-16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2378C-B5C4-FB49-9FB6-6F0494F91F4D}"/>
                  </a:ext>
                </a:extLst>
              </p:cNvPr>
              <p:cNvSpPr txBox="1"/>
              <p:nvPr/>
            </p:nvSpPr>
            <p:spPr>
              <a:xfrm>
                <a:off x="3222245" y="3488493"/>
                <a:ext cx="2085251" cy="786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𝑓𝑖𝑙𝑙𝑒𝑑</m:t>
                          </m:r>
                          <m: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2378C-B5C4-FB49-9FB6-6F0494F91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245" y="3488493"/>
                <a:ext cx="2085251" cy="786626"/>
              </a:xfrm>
              <a:prstGeom prst="rect">
                <a:avLst/>
              </a:prstGeom>
              <a:blipFill>
                <a:blip r:embed="rId4"/>
                <a:stretch>
                  <a:fillRect l="-3012" t="-138095" r="-4819" b="-18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47DB9D-1589-9B4B-B9CB-43227B4B9B99}"/>
                  </a:ext>
                </a:extLst>
              </p:cNvPr>
              <p:cNvSpPr txBox="1"/>
              <p:nvPr/>
            </p:nvSpPr>
            <p:spPr>
              <a:xfrm>
                <a:off x="5378720" y="3488493"/>
                <a:ext cx="3233578" cy="786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  <m:r>
                            <a:rPr lang="en-US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47DB9D-1589-9B4B-B9CB-43227B4B9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720" y="3488493"/>
                <a:ext cx="3233578" cy="786626"/>
              </a:xfrm>
              <a:prstGeom prst="rect">
                <a:avLst/>
              </a:prstGeom>
              <a:blipFill>
                <a:blip r:embed="rId5"/>
                <a:stretch>
                  <a:fillRect l="-5469" t="-138095" b="-18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1912979-EB9E-DF43-BF37-95F87C2ED384}"/>
                  </a:ext>
                </a:extLst>
              </p:cNvPr>
              <p:cNvSpPr/>
              <p:nvPr/>
            </p:nvSpPr>
            <p:spPr>
              <a:xfrm>
                <a:off x="5307496" y="4619388"/>
                <a:ext cx="1771319" cy="800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  <m:r>
                            <a:rPr 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1912979-EB9E-DF43-BF37-95F87C2ED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496" y="4619388"/>
                <a:ext cx="1771319" cy="800219"/>
              </a:xfrm>
              <a:prstGeom prst="rect">
                <a:avLst/>
              </a:prstGeom>
              <a:blipFill>
                <a:blip r:embed="rId6"/>
                <a:stretch>
                  <a:fillRect l="-6429"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0D2497-4432-594E-9210-91C7312D0646}"/>
              </a:ext>
            </a:extLst>
          </p:cNvPr>
          <p:cNvCxnSpPr/>
          <p:nvPr/>
        </p:nvCxnSpPr>
        <p:spPr>
          <a:xfrm flipV="1">
            <a:off x="5854890" y="3144224"/>
            <a:ext cx="846161" cy="11308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D78607-22DE-6345-B214-E8CB60208C55}"/>
              </a:ext>
            </a:extLst>
          </p:cNvPr>
          <p:cNvSpPr txBox="1"/>
          <p:nvPr/>
        </p:nvSpPr>
        <p:spPr>
          <a:xfrm>
            <a:off x="6701051" y="278742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3307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3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B8506B-84E3-6549-A649-8DEA8DCD1C24}"/>
              </a:ext>
            </a:extLst>
          </p:cNvPr>
          <p:cNvSpPr txBox="1"/>
          <p:nvPr/>
        </p:nvSpPr>
        <p:spPr>
          <a:xfrm>
            <a:off x="0" y="2844225"/>
            <a:ext cx="9144000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E-k diagram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74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12755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</a:p>
        </p:txBody>
      </p:sp>
      <p:sp>
        <p:nvSpPr>
          <p:cNvPr id="3" name="Oval 2"/>
          <p:cNvSpPr/>
          <p:nvPr/>
        </p:nvSpPr>
        <p:spPr>
          <a:xfrm>
            <a:off x="1802513" y="4016685"/>
            <a:ext cx="245798" cy="3664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29405" y="4202094"/>
            <a:ext cx="245798" cy="3664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6242360" y="1327818"/>
          <a:ext cx="1161609" cy="790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" name="Equation" r:id="rId3" imgW="596900" imgH="406400" progId="Equation.3">
                  <p:embed/>
                </p:oleObj>
              </mc:Choice>
              <mc:Fallback>
                <p:oleObj name="Equation" r:id="rId3" imgW="596900" imgH="4064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2360" y="1327818"/>
                        <a:ext cx="1161609" cy="790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77520" y="1528651"/>
            <a:ext cx="593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free electron the </a:t>
            </a:r>
            <a:r>
              <a:rPr lang="en-US" sz="2000" i="1" dirty="0"/>
              <a:t>E</a:t>
            </a:r>
            <a:r>
              <a:rPr lang="en-US" sz="2000" dirty="0"/>
              <a:t> and </a:t>
            </a:r>
            <a:r>
              <a:rPr lang="en-US" sz="2000" dirty="0" err="1"/>
              <a:t>k</a:t>
            </a:r>
            <a:r>
              <a:rPr lang="en-US" sz="2000" baseline="-25000" dirty="0" err="1"/>
              <a:t>x</a:t>
            </a:r>
            <a:r>
              <a:rPr lang="en-US" sz="2000" dirty="0"/>
              <a:t> relation can be written as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5872741" y="2887011"/>
          <a:ext cx="2010363" cy="440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" name="Equation" r:id="rId5" imgW="927100" imgH="203200" progId="Equation.3">
                  <p:embed/>
                </p:oleObj>
              </mc:Choice>
              <mc:Fallback>
                <p:oleObj name="Equation" r:id="rId5" imgW="927100" imgH="203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741" y="2887011"/>
                        <a:ext cx="2010363" cy="440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6691150" y="2321274"/>
            <a:ext cx="355041" cy="4915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21771" y="2849039"/>
          <a:ext cx="2807930" cy="701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" name="Equation" r:id="rId7" imgW="1574800" imgH="393700" progId="Equation.3">
                  <p:embed/>
                </p:oleObj>
              </mc:Choice>
              <mc:Fallback>
                <p:oleObj name="Equation" r:id="rId7" imgW="1574800" imgH="3937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771" y="2849039"/>
                        <a:ext cx="2807930" cy="701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4666" y="2373200"/>
            <a:ext cx="50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Applying Bloch function in Periodic Potential: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3922891" y="3033890"/>
            <a:ext cx="1231317" cy="31044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106336" y="3267687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P </a:t>
            </a:r>
            <a:r>
              <a:rPr lang="en-US" sz="2800" dirty="0"/>
              <a:t>= 0</a:t>
            </a:r>
            <a:endParaRPr lang="en-US" sz="2800" i="1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49299" y="4087240"/>
          <a:ext cx="4112258" cy="44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" name="Equation" r:id="rId9" imgW="1981200" imgH="215900" progId="Equation.3">
                  <p:embed/>
                </p:oleObj>
              </mc:Choice>
              <mc:Fallback>
                <p:oleObj name="Equation" r:id="rId9" imgW="1981200" imgH="2159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9299" y="4087240"/>
                        <a:ext cx="4112258" cy="44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Down Arrow 23"/>
          <p:cNvSpPr/>
          <p:nvPr/>
        </p:nvSpPr>
        <p:spPr>
          <a:xfrm>
            <a:off x="1775205" y="3654780"/>
            <a:ext cx="454353" cy="3619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1156804" y="4819812"/>
          <a:ext cx="2072899" cy="46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" name="Equation" r:id="rId11" imgW="952500" imgH="215900" progId="Equation.3">
                  <p:embed/>
                </p:oleObj>
              </mc:Choice>
              <mc:Fallback>
                <p:oleObj name="Equation" r:id="rId11" imgW="952500" imgH="21590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56804" y="4819812"/>
                        <a:ext cx="2072899" cy="46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162188"/>
              </p:ext>
            </p:extLst>
          </p:nvPr>
        </p:nvGraphicFramePr>
        <p:xfrm>
          <a:off x="3655455" y="4897401"/>
          <a:ext cx="1798160" cy="314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" name="Equation" r:id="rId13" imgW="1016000" imgH="177800" progId="Equation.3">
                  <p:embed/>
                </p:oleObj>
              </mc:Choice>
              <mc:Fallback>
                <p:oleObj name="Equation" r:id="rId13" imgW="1016000" imgH="17780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55455" y="4897401"/>
                        <a:ext cx="1798160" cy="314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712764"/>
              </p:ext>
            </p:extLst>
          </p:nvPr>
        </p:nvGraphicFramePr>
        <p:xfrm>
          <a:off x="1154321" y="5606345"/>
          <a:ext cx="1542181" cy="79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" name="Equation" r:id="rId15" imgW="838200" imgH="431800" progId="Equation.3">
                  <p:embed/>
                </p:oleObj>
              </mc:Choice>
              <mc:Fallback>
                <p:oleObj name="Equation" r:id="rId15" imgW="838200" imgH="43180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54321" y="5606345"/>
                        <a:ext cx="1542181" cy="79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89995"/>
              </p:ext>
            </p:extLst>
          </p:nvPr>
        </p:nvGraphicFramePr>
        <p:xfrm>
          <a:off x="3674436" y="5606345"/>
          <a:ext cx="24098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" name="Equation" r:id="rId17" imgW="1295400" imgH="431800" progId="Equation.3">
                  <p:embed/>
                </p:oleObj>
              </mc:Choice>
              <mc:Fallback>
                <p:oleObj name="Equation" r:id="rId17" imgW="1295400" imgH="4318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74436" y="5606345"/>
                        <a:ext cx="2409825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706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9" grpId="0"/>
      <p:bldP spid="20" grpId="0" animBg="1"/>
      <p:bldP spid="21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12757"/>
            <a:ext cx="914400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for free electron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176877" y="606775"/>
            <a:ext cx="4755444" cy="4360334"/>
            <a:chOff x="2624667" y="338666"/>
            <a:chExt cx="4755444" cy="436033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624667" y="4670778"/>
              <a:ext cx="4755444" cy="2822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5009444" y="1185333"/>
              <a:ext cx="14112" cy="34854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Block Arc 18"/>
            <p:cNvSpPr/>
            <p:nvPr/>
          </p:nvSpPr>
          <p:spPr>
            <a:xfrm rot="10800000">
              <a:off x="4148664" y="338666"/>
              <a:ext cx="1721555" cy="4332107"/>
            </a:xfrm>
            <a:prstGeom prst="blockArc">
              <a:avLst>
                <a:gd name="adj1" fmla="val 10800000"/>
                <a:gd name="adj2" fmla="val 21555611"/>
                <a:gd name="adj3" fmla="val 459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3171697" y="3659938"/>
          <a:ext cx="2010363" cy="440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3" imgW="927100" imgH="203200" progId="Equation.3">
                  <p:embed/>
                </p:oleObj>
              </mc:Choice>
              <mc:Fallback>
                <p:oleObj name="Equation" r:id="rId3" imgW="927100" imgH="2032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1697" y="3659938"/>
                        <a:ext cx="2010363" cy="440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067774" y="143933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9111" y="493888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530302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1947333" y="5785544"/>
            <a:ext cx="7196668" cy="2822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686773" y="1735659"/>
            <a:ext cx="0" cy="4030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Block Arc 18"/>
          <p:cNvSpPr/>
          <p:nvPr/>
        </p:nvSpPr>
        <p:spPr>
          <a:xfrm rot="10800000">
            <a:off x="4811883" y="817563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8781" y="22859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77622" y="5173087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k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53986" y="2182991"/>
          <a:ext cx="2410749" cy="803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Equation" r:id="rId3" imgW="1295400" imgH="431800" progId="Equation.3">
                  <p:embed/>
                </p:oleObj>
              </mc:Choice>
              <mc:Fallback>
                <p:oleObj name="Equation" r:id="rId3" imgW="1295400" imgH="431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986" y="2182991"/>
                        <a:ext cx="2410749" cy="803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lock Arc 12"/>
          <p:cNvSpPr/>
          <p:nvPr/>
        </p:nvSpPr>
        <p:spPr>
          <a:xfrm rot="10800000">
            <a:off x="5669833" y="814742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/>
        </p:nvSpPr>
        <p:spPr>
          <a:xfrm rot="10800000">
            <a:off x="6457228" y="826032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lock Arc 14"/>
          <p:cNvSpPr/>
          <p:nvPr/>
        </p:nvSpPr>
        <p:spPr>
          <a:xfrm rot="10800000">
            <a:off x="7329289" y="851433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lock Arc 15"/>
          <p:cNvSpPr/>
          <p:nvPr/>
        </p:nvSpPr>
        <p:spPr>
          <a:xfrm rot="10800000">
            <a:off x="2350927" y="797810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10800000">
            <a:off x="3138322" y="809100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10800000">
            <a:off x="4010383" y="834501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372559" y="5899152"/>
          <a:ext cx="381910" cy="591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Equation" r:id="rId5" imgW="254000" imgH="393700" progId="Equation.3">
                  <p:embed/>
                </p:oleObj>
              </mc:Choice>
              <mc:Fallback>
                <p:oleObj name="Equation" r:id="rId5" imgW="254000" imgH="3937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72559" y="5899152"/>
                        <a:ext cx="381910" cy="591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7137388" y="5899151"/>
          <a:ext cx="381797" cy="591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" name="Equation" r:id="rId7" imgW="254000" imgH="393700" progId="Equation.3">
                  <p:embed/>
                </p:oleObj>
              </mc:Choice>
              <mc:Fallback>
                <p:oleObj name="Equation" r:id="rId7" imgW="254000" imgH="3937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37388" y="5899151"/>
                        <a:ext cx="381797" cy="591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8036875" y="5870929"/>
          <a:ext cx="381797" cy="591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Equation" r:id="rId9" imgW="254000" imgH="393700" progId="Equation.3">
                  <p:embed/>
                </p:oleObj>
              </mc:Choice>
              <mc:Fallback>
                <p:oleObj name="Equation" r:id="rId9" imgW="254000" imgH="3937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36875" y="5870929"/>
                        <a:ext cx="381797" cy="591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4594931" y="5898797"/>
          <a:ext cx="5334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Equation" r:id="rId11" imgW="355600" imgH="393700" progId="Equation.3">
                  <p:embed/>
                </p:oleObj>
              </mc:Choice>
              <mc:Fallback>
                <p:oleObj name="Equation" r:id="rId11" imgW="355600" imgH="39370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94931" y="5898797"/>
                        <a:ext cx="533400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3723546" y="5898797"/>
          <a:ext cx="534834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Equation" r:id="rId13" imgW="355600" imgH="393700" progId="Equation.3">
                  <p:embed/>
                </p:oleObj>
              </mc:Choice>
              <mc:Fallback>
                <p:oleObj name="Equation" r:id="rId13" imgW="355600" imgH="39370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23546" y="5898797"/>
                        <a:ext cx="534834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2880232" y="5870575"/>
          <a:ext cx="534834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Equation" r:id="rId15" imgW="355600" imgH="393700" progId="Equation.3">
                  <p:embed/>
                </p:oleObj>
              </mc:Choice>
              <mc:Fallback>
                <p:oleObj name="Equation" r:id="rId15" imgW="355600" imgH="39370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80232" y="5870575"/>
                        <a:ext cx="534834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490345" y="5828595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72492A-9AAC-8E4E-880F-A49870A6E828}"/>
              </a:ext>
            </a:extLst>
          </p:cNvPr>
          <p:cNvSpPr txBox="1"/>
          <p:nvPr/>
        </p:nvSpPr>
        <p:spPr>
          <a:xfrm>
            <a:off x="2" y="12757"/>
            <a:ext cx="914400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for free electron</a:t>
            </a:r>
          </a:p>
        </p:txBody>
      </p:sp>
    </p:spTree>
    <p:extLst>
      <p:ext uri="{BB962C8B-B14F-4D97-AF65-F5344CB8AC3E}">
        <p14:creationId xmlns:p14="http://schemas.microsoft.com/office/powerpoint/2010/main" val="1075867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1947333" y="5785544"/>
            <a:ext cx="7196668" cy="2822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686773" y="1735659"/>
            <a:ext cx="0" cy="4030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Block Arc 18"/>
          <p:cNvSpPr/>
          <p:nvPr/>
        </p:nvSpPr>
        <p:spPr>
          <a:xfrm rot="10800000">
            <a:off x="4811883" y="817563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8781" y="22859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77622" y="5173087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k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53986" y="2182991"/>
          <a:ext cx="2410749" cy="803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3" name="Equation" r:id="rId3" imgW="1295400" imgH="431800" progId="Equation.3">
                  <p:embed/>
                </p:oleObj>
              </mc:Choice>
              <mc:Fallback>
                <p:oleObj name="Equation" r:id="rId3" imgW="1295400" imgH="431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986" y="2182991"/>
                        <a:ext cx="2410749" cy="803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lock Arc 12"/>
          <p:cNvSpPr/>
          <p:nvPr/>
        </p:nvSpPr>
        <p:spPr>
          <a:xfrm rot="10800000">
            <a:off x="5669833" y="814742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/>
        </p:nvSpPr>
        <p:spPr>
          <a:xfrm rot="10800000">
            <a:off x="6457228" y="826032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lock Arc 14"/>
          <p:cNvSpPr/>
          <p:nvPr/>
        </p:nvSpPr>
        <p:spPr>
          <a:xfrm rot="10800000">
            <a:off x="7329289" y="851433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lock Arc 15"/>
          <p:cNvSpPr/>
          <p:nvPr/>
        </p:nvSpPr>
        <p:spPr>
          <a:xfrm rot="10800000">
            <a:off x="2350927" y="797810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10800000">
            <a:off x="3138322" y="809100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10800000">
            <a:off x="4010383" y="834501"/>
            <a:ext cx="1721555" cy="4967985"/>
          </a:xfrm>
          <a:prstGeom prst="blockArc">
            <a:avLst>
              <a:gd name="adj1" fmla="val 10800000"/>
              <a:gd name="adj2" fmla="val 21555611"/>
              <a:gd name="adj3" fmla="val 45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372559" y="5899152"/>
          <a:ext cx="381910" cy="591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4" name="Equation" r:id="rId5" imgW="254000" imgH="393700" progId="Equation.3">
                  <p:embed/>
                </p:oleObj>
              </mc:Choice>
              <mc:Fallback>
                <p:oleObj name="Equation" r:id="rId5" imgW="254000" imgH="3937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72559" y="5899152"/>
                        <a:ext cx="381910" cy="591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7137388" y="5899151"/>
          <a:ext cx="381797" cy="591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5" name="Equation" r:id="rId7" imgW="254000" imgH="393700" progId="Equation.3">
                  <p:embed/>
                </p:oleObj>
              </mc:Choice>
              <mc:Fallback>
                <p:oleObj name="Equation" r:id="rId7" imgW="254000" imgH="3937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37388" y="5899151"/>
                        <a:ext cx="381797" cy="591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8036875" y="5870929"/>
          <a:ext cx="381797" cy="591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6" name="Equation" r:id="rId9" imgW="254000" imgH="393700" progId="Equation.3">
                  <p:embed/>
                </p:oleObj>
              </mc:Choice>
              <mc:Fallback>
                <p:oleObj name="Equation" r:id="rId9" imgW="254000" imgH="3937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36875" y="5870929"/>
                        <a:ext cx="381797" cy="591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4594931" y="5898797"/>
          <a:ext cx="5334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7" name="Equation" r:id="rId11" imgW="355600" imgH="393700" progId="Equation.3">
                  <p:embed/>
                </p:oleObj>
              </mc:Choice>
              <mc:Fallback>
                <p:oleObj name="Equation" r:id="rId11" imgW="355600" imgH="39370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94931" y="5898797"/>
                        <a:ext cx="533400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3723546" y="5898797"/>
          <a:ext cx="534834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8" name="Equation" r:id="rId13" imgW="355600" imgH="393700" progId="Equation.3">
                  <p:embed/>
                </p:oleObj>
              </mc:Choice>
              <mc:Fallback>
                <p:oleObj name="Equation" r:id="rId13" imgW="355600" imgH="39370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23546" y="5898797"/>
                        <a:ext cx="534834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2880232" y="5870575"/>
          <a:ext cx="534834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9" name="Equation" r:id="rId15" imgW="355600" imgH="393700" progId="Equation.3">
                  <p:embed/>
                </p:oleObj>
              </mc:Choice>
              <mc:Fallback>
                <p:oleObj name="Equation" r:id="rId15" imgW="355600" imgH="39370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80232" y="5870575"/>
                        <a:ext cx="534834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490345" y="5828595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BCF93-93B7-5B45-83E9-768BD8B2CF84}"/>
              </a:ext>
            </a:extLst>
          </p:cNvPr>
          <p:cNvSpPr txBox="1"/>
          <p:nvPr/>
        </p:nvSpPr>
        <p:spPr>
          <a:xfrm>
            <a:off x="2" y="12757"/>
            <a:ext cx="914400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for free electron</a:t>
            </a:r>
          </a:p>
        </p:txBody>
      </p:sp>
    </p:spTree>
    <p:extLst>
      <p:ext uri="{BB962C8B-B14F-4D97-AF65-F5344CB8AC3E}">
        <p14:creationId xmlns:p14="http://schemas.microsoft.com/office/powerpoint/2010/main" val="110325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12757"/>
            <a:ext cx="914400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in periodic potential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849"/>
            <a:ext cx="9144000" cy="51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2469446"/>
            <a:ext cx="4967111" cy="4341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13" y="3146609"/>
            <a:ext cx="4058921" cy="3525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C9031-48F3-9B4F-BD7F-99DFED481084}"/>
              </a:ext>
            </a:extLst>
          </p:cNvPr>
          <p:cNvSpPr txBox="1"/>
          <p:nvPr/>
        </p:nvSpPr>
        <p:spPr>
          <a:xfrm>
            <a:off x="2" y="12757"/>
            <a:ext cx="914400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in periodic potential</a:t>
            </a:r>
          </a:p>
        </p:txBody>
      </p:sp>
    </p:spTree>
    <p:extLst>
      <p:ext uri="{BB962C8B-B14F-4D97-AF65-F5344CB8AC3E}">
        <p14:creationId xmlns:p14="http://schemas.microsoft.com/office/powerpoint/2010/main" val="319751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DCD92-1520-704C-B828-B866E493BD4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recap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622E6-F372-074E-A250-9C1CF2934A11}"/>
              </a:ext>
            </a:extLst>
          </p:cNvPr>
          <p:cNvSpPr txBox="1"/>
          <p:nvPr/>
        </p:nvSpPr>
        <p:spPr>
          <a:xfrm>
            <a:off x="175097" y="1569104"/>
            <a:ext cx="5885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last class, we have learnt about determining the electronic band structure by Bloch Function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Kronig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Penny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24669-7713-CD41-8FCA-EDCBB056A41F}"/>
              </a:ext>
            </a:extLst>
          </p:cNvPr>
          <p:cNvSpPr txBox="1"/>
          <p:nvPr/>
        </p:nvSpPr>
        <p:spPr>
          <a:xfrm>
            <a:off x="0" y="3549043"/>
            <a:ext cx="91440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are up for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93BD8-13A9-AB47-A067-638FDE5AC148}"/>
              </a:ext>
            </a:extLst>
          </p:cNvPr>
          <p:cNvSpPr txBox="1"/>
          <p:nvPr/>
        </p:nvSpPr>
        <p:spPr>
          <a:xfrm>
            <a:off x="170233" y="4766357"/>
            <a:ext cx="8803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use the previous mathematical understanding to find the physical interpretation.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Secondly we will determine the electron band diagram in a “real solid” – in addition, we will be familiar with “reciprocal space”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7C98320-10C5-1346-986D-ED7E49329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45" y="844110"/>
            <a:ext cx="1789629" cy="252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050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2469446"/>
            <a:ext cx="4967111" cy="4341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806" y="2886722"/>
            <a:ext cx="4431333" cy="3756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AF217-B6EC-A044-AE5D-CC124CC23E1B}"/>
              </a:ext>
            </a:extLst>
          </p:cNvPr>
          <p:cNvSpPr txBox="1"/>
          <p:nvPr/>
        </p:nvSpPr>
        <p:spPr>
          <a:xfrm>
            <a:off x="2" y="12757"/>
            <a:ext cx="914400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in periodic potential</a:t>
            </a:r>
          </a:p>
        </p:txBody>
      </p:sp>
    </p:spTree>
    <p:extLst>
      <p:ext uri="{BB962C8B-B14F-4D97-AF65-F5344CB8AC3E}">
        <p14:creationId xmlns:p14="http://schemas.microsoft.com/office/powerpoint/2010/main" val="55924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536700"/>
            <a:ext cx="7251700" cy="532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1B482-BC94-CC46-A191-AA7113163E1D}"/>
              </a:ext>
            </a:extLst>
          </p:cNvPr>
          <p:cNvSpPr txBox="1"/>
          <p:nvPr/>
        </p:nvSpPr>
        <p:spPr>
          <a:xfrm>
            <a:off x="2" y="12757"/>
            <a:ext cx="914400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in periodic potential</a:t>
            </a:r>
          </a:p>
        </p:txBody>
      </p:sp>
    </p:spTree>
    <p:extLst>
      <p:ext uri="{BB962C8B-B14F-4D97-AF65-F5344CB8AC3E}">
        <p14:creationId xmlns:p14="http://schemas.microsoft.com/office/powerpoint/2010/main" val="2278050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485900"/>
            <a:ext cx="74295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BF8A14-3D9B-7F46-AFDD-3B53D8FC8814}"/>
              </a:ext>
            </a:extLst>
          </p:cNvPr>
          <p:cNvSpPr txBox="1"/>
          <p:nvPr/>
        </p:nvSpPr>
        <p:spPr>
          <a:xfrm>
            <a:off x="2" y="12757"/>
            <a:ext cx="914400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in periodic potential</a:t>
            </a:r>
          </a:p>
        </p:txBody>
      </p:sp>
    </p:spTree>
    <p:extLst>
      <p:ext uri="{BB962C8B-B14F-4D97-AF65-F5344CB8AC3E}">
        <p14:creationId xmlns:p14="http://schemas.microsoft.com/office/powerpoint/2010/main" val="274327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802513" y="4016685"/>
            <a:ext cx="245798" cy="3664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29405" y="4202094"/>
            <a:ext cx="245798" cy="3664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64900" y="4016685"/>
            <a:ext cx="2089277" cy="3664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3549" y="5054741"/>
            <a:ext cx="2089277" cy="3664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93" y="881252"/>
            <a:ext cx="3671009" cy="5178028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076327" y="1346168"/>
          <a:ext cx="24098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" name="Equation" r:id="rId4" imgW="1295400" imgH="431800" progId="Equation.3">
                  <p:embed/>
                </p:oleObj>
              </mc:Choice>
              <mc:Fallback>
                <p:oleObj name="Equation" r:id="rId4" imgW="1295400" imgH="4318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6327" y="1346168"/>
                        <a:ext cx="2409825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7786" y="2257984"/>
          <a:ext cx="2244778" cy="816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4" name="Equation" r:id="rId6" imgW="1257300" imgH="457200" progId="Equation.3">
                  <p:embed/>
                </p:oleObj>
              </mc:Choice>
              <mc:Fallback>
                <p:oleObj name="Equation" r:id="rId6" imgW="12573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7786" y="2257984"/>
                        <a:ext cx="2244778" cy="816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2992591" y="2513184"/>
          <a:ext cx="1798160" cy="314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5" name="Equation" r:id="rId8" imgW="1016000" imgH="177800" progId="Equation.3">
                  <p:embed/>
                </p:oleObj>
              </mc:Choice>
              <mc:Fallback>
                <p:oleObj name="Equation" r:id="rId8" imgW="1016000" imgH="1778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92591" y="2513184"/>
                        <a:ext cx="1798160" cy="314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77788" y="3567113"/>
          <a:ext cx="6064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" name="Equation" r:id="rId10" imgW="342900" imgH="165100" progId="Equation.3">
                  <p:embed/>
                </p:oleObj>
              </mc:Choice>
              <mc:Fallback>
                <p:oleObj name="Equation" r:id="rId10" imgW="342900" imgH="1651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788" y="3567113"/>
                        <a:ext cx="606425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236317" y="3264532"/>
          <a:ext cx="1266627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" name="Equation" r:id="rId12" imgW="660400" imgH="406400" progId="Equation.3">
                  <p:embed/>
                </p:oleObj>
              </mc:Choice>
              <mc:Fallback>
                <p:oleObj name="Equation" r:id="rId12" imgW="660400" imgH="4064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36317" y="3264532"/>
                        <a:ext cx="1266627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319751" y="4471290"/>
          <a:ext cx="741362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8" name="Equation" r:id="rId14" imgW="419100" imgH="165100" progId="Equation.3">
                  <p:embed/>
                </p:oleObj>
              </mc:Choice>
              <mc:Fallback>
                <p:oleObj name="Equation" r:id="rId14" imgW="419100" imgH="1651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19751" y="4471290"/>
                        <a:ext cx="741362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222662" y="4170352"/>
          <a:ext cx="20859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9" name="Equation" r:id="rId16" imgW="1168400" imgH="457200" progId="Equation.3">
                  <p:embed/>
                </p:oleObj>
              </mc:Choice>
              <mc:Fallback>
                <p:oleObj name="Equation" r:id="rId16" imgW="1168400" imgH="4572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22662" y="4170352"/>
                        <a:ext cx="2085975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337005" y="5162623"/>
          <a:ext cx="11779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0" name="Equation" r:id="rId18" imgW="660400" imgH="406400" progId="Equation.3">
                  <p:embed/>
                </p:oleObj>
              </mc:Choice>
              <mc:Fallback>
                <p:oleObj name="Equation" r:id="rId18" imgW="660400" imgH="4064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37005" y="5162623"/>
                        <a:ext cx="117792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3301130" y="6134100"/>
          <a:ext cx="14033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1" name="Equation" r:id="rId20" imgW="787400" imgH="406400" progId="Equation.3">
                  <p:embed/>
                </p:oleObj>
              </mc:Choice>
              <mc:Fallback>
                <p:oleObj name="Equation" r:id="rId20" imgW="787400" imgH="4064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301130" y="6134100"/>
                        <a:ext cx="14033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" y="881252"/>
            <a:ext cx="454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From the Bloch function in Periodic Potential: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" y="12755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electron band diagram</a:t>
            </a:r>
          </a:p>
        </p:txBody>
      </p:sp>
    </p:spTree>
    <p:extLst>
      <p:ext uri="{BB962C8B-B14F-4D97-AF65-F5344CB8AC3E}">
        <p14:creationId xmlns:p14="http://schemas.microsoft.com/office/powerpoint/2010/main" val="34343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detour : Understanding the crystal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45" y="1954763"/>
            <a:ext cx="23495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26" y="1891263"/>
            <a:ext cx="2413000" cy="1892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291" y="1954763"/>
            <a:ext cx="2349500" cy="1892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291" y="4304219"/>
            <a:ext cx="2755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10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36" y="2321270"/>
            <a:ext cx="3439487" cy="269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70" y="2321270"/>
            <a:ext cx="3862337" cy="2699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92E0F-6E76-0849-8571-3925FF842B85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detour : Understanding the crystal</a:t>
            </a:r>
          </a:p>
        </p:txBody>
      </p:sp>
    </p:spTree>
    <p:extLst>
      <p:ext uri="{BB962C8B-B14F-4D97-AF65-F5344CB8AC3E}">
        <p14:creationId xmlns:p14="http://schemas.microsoft.com/office/powerpoint/2010/main" val="3561404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21" y="1485349"/>
            <a:ext cx="2367183" cy="2356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04" y="4876757"/>
            <a:ext cx="1281563" cy="1090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574" y="1485349"/>
            <a:ext cx="2314298" cy="2356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575" y="4799190"/>
            <a:ext cx="2212929" cy="1296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069" y="4799190"/>
            <a:ext cx="1927181" cy="14244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090" y="1485349"/>
            <a:ext cx="2456611" cy="2356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91243D-C544-4F4C-9BC1-9CEFFF53137B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detour : Understanding the crystal</a:t>
            </a:r>
          </a:p>
        </p:txBody>
      </p:sp>
    </p:spTree>
    <p:extLst>
      <p:ext uri="{BB962C8B-B14F-4D97-AF65-F5344CB8AC3E}">
        <p14:creationId xmlns:p14="http://schemas.microsoft.com/office/powerpoint/2010/main" val="269713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79" y="1775094"/>
            <a:ext cx="3696536" cy="3563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1" y="2007221"/>
            <a:ext cx="2505350" cy="3222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451" y="2209800"/>
            <a:ext cx="23368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1F5E0-D78A-CF4B-B358-9508124D71AE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detour : Understanding the crystal</a:t>
            </a:r>
          </a:p>
        </p:txBody>
      </p:sp>
    </p:spTree>
    <p:extLst>
      <p:ext uri="{BB962C8B-B14F-4D97-AF65-F5344CB8AC3E}">
        <p14:creationId xmlns:p14="http://schemas.microsoft.com/office/powerpoint/2010/main" val="2738337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06" y="1433728"/>
            <a:ext cx="6552799" cy="4956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EF9EF-2C93-E341-871C-9D0DB21B880A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detour : Understanding the crystal</a:t>
            </a:r>
          </a:p>
        </p:txBody>
      </p:sp>
    </p:spTree>
    <p:extLst>
      <p:ext uri="{BB962C8B-B14F-4D97-AF65-F5344CB8AC3E}">
        <p14:creationId xmlns:p14="http://schemas.microsoft.com/office/powerpoint/2010/main" val="844098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94" y="2048184"/>
            <a:ext cx="2370498" cy="348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169" y="1821930"/>
            <a:ext cx="4815237" cy="3711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8DDBD9-AE26-CF4C-BB53-B57C96BC009F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detour : Understanding the crystal</a:t>
            </a:r>
          </a:p>
        </p:txBody>
      </p:sp>
    </p:spTree>
    <p:extLst>
      <p:ext uri="{BB962C8B-B14F-4D97-AF65-F5344CB8AC3E}">
        <p14:creationId xmlns:p14="http://schemas.microsoft.com/office/powerpoint/2010/main" val="386534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2"/>
            <a:ext cx="3233738" cy="564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6" y="1833562"/>
            <a:ext cx="4562475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7" y="3219450"/>
            <a:ext cx="43148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2"/>
            <a:ext cx="914400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Brillouin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Zone and Number of States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02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Reciprocal Space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967" y="2193962"/>
            <a:ext cx="3860800" cy="303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" y="2025127"/>
            <a:ext cx="3253885" cy="565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" y="5021398"/>
            <a:ext cx="4429198" cy="6403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08" y="993635"/>
            <a:ext cx="9081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t1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t2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t3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are the three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fundamental vectors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that are inserted in the primitive cubic lattice, then the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translation vector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can be defined 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53" y="2733334"/>
            <a:ext cx="392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n1, n2 and n3 are the integers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3640863"/>
            <a:ext cx="5223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In reciprocal space three fundamental vectors; b1, b2 and b3 can also form a translation vector that can 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be written 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753" y="5804080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h1, h2 and h3 are the integers</a:t>
            </a:r>
          </a:p>
        </p:txBody>
      </p:sp>
    </p:spTree>
    <p:extLst>
      <p:ext uri="{BB962C8B-B14F-4D97-AF65-F5344CB8AC3E}">
        <p14:creationId xmlns:p14="http://schemas.microsoft.com/office/powerpoint/2010/main" val="310213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" y="111869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By the definition of the reciprocal space, the scalar product of t1 and b1 will be 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unity only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0251"/>
            <a:ext cx="1675878" cy="1587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673" y="1949687"/>
            <a:ext cx="3476321" cy="26862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87" y="3295651"/>
            <a:ext cx="2971765" cy="552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7895E-32CF-394F-BF49-BEE74D76D447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Reciprocal Space</a:t>
            </a:r>
          </a:p>
        </p:txBody>
      </p:sp>
    </p:spTree>
    <p:extLst>
      <p:ext uri="{BB962C8B-B14F-4D97-AF65-F5344CB8AC3E}">
        <p14:creationId xmlns:p14="http://schemas.microsoft.com/office/powerpoint/2010/main" val="332010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9" y="1442107"/>
            <a:ext cx="3476321" cy="26862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3" y="1542288"/>
            <a:ext cx="2971765" cy="552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79" y="2353188"/>
            <a:ext cx="4417380" cy="58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4" y="3150892"/>
            <a:ext cx="2837033" cy="977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39" y="4942389"/>
            <a:ext cx="2138400" cy="8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275" y="4955089"/>
            <a:ext cx="2182728" cy="86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1422" y="4974139"/>
            <a:ext cx="2369832" cy="86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0E384-ABBF-BD48-9A9D-CDC5322AD4F8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Reciprocal Space</a:t>
            </a:r>
          </a:p>
        </p:txBody>
      </p:sp>
    </p:spTree>
    <p:extLst>
      <p:ext uri="{BB962C8B-B14F-4D97-AF65-F5344CB8AC3E}">
        <p14:creationId xmlns:p14="http://schemas.microsoft.com/office/powerpoint/2010/main" val="219391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86" y="933925"/>
            <a:ext cx="3479800" cy="337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" y="1088874"/>
            <a:ext cx="2559241" cy="88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315" y="1148736"/>
            <a:ext cx="1879217" cy="8159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34" y="2195223"/>
            <a:ext cx="1978395" cy="19023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866" y="4206974"/>
            <a:ext cx="8210063" cy="14278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557" y="5736075"/>
            <a:ext cx="1669824" cy="10217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0FF006-6666-AB44-B960-06A8BB57E970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Reciprocal Space</a:t>
            </a:r>
          </a:p>
        </p:txBody>
      </p:sp>
    </p:spTree>
    <p:extLst>
      <p:ext uri="{BB962C8B-B14F-4D97-AF65-F5344CB8AC3E}">
        <p14:creationId xmlns:p14="http://schemas.microsoft.com/office/powerpoint/2010/main" val="2684111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3" y="1051764"/>
            <a:ext cx="7084503" cy="870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91" y="2270344"/>
            <a:ext cx="3216926" cy="1412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7" y="3687610"/>
            <a:ext cx="1747743" cy="1084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10" y="4675080"/>
            <a:ext cx="1921527" cy="1901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617" y="2270343"/>
            <a:ext cx="4301118" cy="364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D2C5A3-40A0-DB4C-99F9-6E1A07040DF7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Reciprocal Space</a:t>
            </a:r>
          </a:p>
        </p:txBody>
      </p:sp>
    </p:spTree>
    <p:extLst>
      <p:ext uri="{BB962C8B-B14F-4D97-AF65-F5344CB8AC3E}">
        <p14:creationId xmlns:p14="http://schemas.microsoft.com/office/powerpoint/2010/main" val="2640230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358"/>
          <a:stretch/>
        </p:blipFill>
        <p:spPr>
          <a:xfrm>
            <a:off x="2" y="2069927"/>
            <a:ext cx="3812603" cy="3641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371" t="2009"/>
          <a:stretch/>
        </p:blipFill>
        <p:spPr>
          <a:xfrm>
            <a:off x="4461223" y="1902389"/>
            <a:ext cx="4682779" cy="3977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577122-DAB7-E942-A6D6-16A2DD705E9F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Reciprocal Space</a:t>
            </a:r>
          </a:p>
        </p:txBody>
      </p:sp>
    </p:spTree>
    <p:extLst>
      <p:ext uri="{BB962C8B-B14F-4D97-AF65-F5344CB8AC3E}">
        <p14:creationId xmlns:p14="http://schemas.microsoft.com/office/powerpoint/2010/main" val="137113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71" t="2009"/>
          <a:stretch/>
        </p:blipFill>
        <p:spPr>
          <a:xfrm>
            <a:off x="2" y="1376296"/>
            <a:ext cx="4682779" cy="39770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661" y="1376296"/>
            <a:ext cx="1668397" cy="456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044139"/>
            <a:ext cx="2943616" cy="1051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661" y="3095723"/>
            <a:ext cx="3331923" cy="129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916" y="4346587"/>
            <a:ext cx="2843408" cy="103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5762" y="5332267"/>
            <a:ext cx="4461221" cy="427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446" y="5303175"/>
            <a:ext cx="3371850" cy="1258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EE39F5-123A-4D46-8705-7C618E33DD60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Reciprocal Space</a:t>
            </a:r>
          </a:p>
        </p:txBody>
      </p:sp>
    </p:spTree>
    <p:extLst>
      <p:ext uri="{BB962C8B-B14F-4D97-AF65-F5344CB8AC3E}">
        <p14:creationId xmlns:p14="http://schemas.microsoft.com/office/powerpoint/2010/main" val="2180243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71" t="2009"/>
          <a:stretch/>
        </p:blipFill>
        <p:spPr>
          <a:xfrm>
            <a:off x="2" y="1376296"/>
            <a:ext cx="4682779" cy="39770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661" y="1376296"/>
            <a:ext cx="1668397" cy="456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044139"/>
            <a:ext cx="2943616" cy="1051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2" y="3306570"/>
            <a:ext cx="3331923" cy="129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2" y="4057417"/>
            <a:ext cx="2843408" cy="103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990470"/>
            <a:ext cx="9144000" cy="877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1828800"/>
            <a:ext cx="85725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155821"/>
            <a:ext cx="9144000" cy="2546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5883" y="5029201"/>
            <a:ext cx="3159951" cy="1481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66DF70-A328-AD45-8BED-546034EA134C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Reciprocal Space</a:t>
            </a:r>
          </a:p>
        </p:txBody>
      </p:sp>
    </p:spTree>
    <p:extLst>
      <p:ext uri="{BB962C8B-B14F-4D97-AF65-F5344CB8AC3E}">
        <p14:creationId xmlns:p14="http://schemas.microsoft.com/office/powerpoint/2010/main" val="1357634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33" y="988897"/>
            <a:ext cx="6074820" cy="5330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D75BD-2EE6-BC4C-9D24-12785D59E123}"/>
              </a:ext>
            </a:extLst>
          </p:cNvPr>
          <p:cNvSpPr txBox="1"/>
          <p:nvPr/>
        </p:nvSpPr>
        <p:spPr>
          <a:xfrm>
            <a:off x="1" y="19231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Reciprocal Space</a:t>
            </a:r>
          </a:p>
        </p:txBody>
      </p:sp>
    </p:spTree>
    <p:extLst>
      <p:ext uri="{BB962C8B-B14F-4D97-AF65-F5344CB8AC3E}">
        <p14:creationId xmlns:p14="http://schemas.microsoft.com/office/powerpoint/2010/main" val="2348246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ctrTitle"/>
          </p:nvPr>
        </p:nvSpPr>
        <p:spPr>
          <a:xfrm>
            <a:off x="359532" y="1332688"/>
            <a:ext cx="8424936" cy="3474667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task ahead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electron distribution in bands</a:t>
            </a:r>
          </a:p>
        </p:txBody>
      </p:sp>
    </p:spTree>
    <p:extLst>
      <p:ext uri="{BB962C8B-B14F-4D97-AF65-F5344CB8AC3E}">
        <p14:creationId xmlns:p14="http://schemas.microsoft.com/office/powerpoint/2010/main" val="177871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B8506B-84E3-6549-A649-8DEA8DCD1C24}"/>
              </a:ext>
            </a:extLst>
          </p:cNvPr>
          <p:cNvSpPr txBox="1"/>
          <p:nvPr/>
        </p:nvSpPr>
        <p:spPr>
          <a:xfrm>
            <a:off x="0" y="2151727"/>
            <a:ext cx="9144000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Note:</a:t>
            </a: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Realization of Effective Mass</a:t>
            </a:r>
          </a:p>
        </p:txBody>
      </p:sp>
    </p:spTree>
    <p:extLst>
      <p:ext uri="{BB962C8B-B14F-4D97-AF65-F5344CB8AC3E}">
        <p14:creationId xmlns:p14="http://schemas.microsoft.com/office/powerpoint/2010/main" val="124352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12755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772" b="49333"/>
          <a:stretch/>
        </p:blipFill>
        <p:spPr>
          <a:xfrm>
            <a:off x="3574836" y="1414409"/>
            <a:ext cx="2392576" cy="1002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2330"/>
          <a:stretch/>
        </p:blipFill>
        <p:spPr>
          <a:xfrm>
            <a:off x="3824113" y="4016683"/>
            <a:ext cx="4816121" cy="752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7670"/>
          <a:stretch/>
        </p:blipFill>
        <p:spPr>
          <a:xfrm>
            <a:off x="3824113" y="4967111"/>
            <a:ext cx="4816121" cy="826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79" y="1445321"/>
            <a:ext cx="2647940" cy="5295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228" b="55544"/>
          <a:stretch/>
        </p:blipFill>
        <p:spPr>
          <a:xfrm>
            <a:off x="5967412" y="1414407"/>
            <a:ext cx="2370844" cy="879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50667"/>
          <a:stretch/>
        </p:blipFill>
        <p:spPr>
          <a:xfrm>
            <a:off x="3574836" y="2416857"/>
            <a:ext cx="4763420" cy="97603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02513" y="4016685"/>
            <a:ext cx="245798" cy="3664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29405" y="4202094"/>
            <a:ext cx="245798" cy="3664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64900" y="4016685"/>
            <a:ext cx="2089277" cy="3664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3549" y="5054741"/>
            <a:ext cx="2089277" cy="3664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950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m*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519889"/>
            <a:ext cx="1943100" cy="88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164324"/>
            <a:ext cx="7251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1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3" y="2249319"/>
            <a:ext cx="2677105" cy="2276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56" y="2249319"/>
            <a:ext cx="3031624" cy="22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477" y="2249319"/>
            <a:ext cx="2978355" cy="2276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658" y="4773957"/>
            <a:ext cx="1984079" cy="1386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638" y="4773956"/>
            <a:ext cx="2355879" cy="1386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73F0A-FB26-4947-AF3D-4C974D24DD14}"/>
              </a:ext>
            </a:extLst>
          </p:cNvPr>
          <p:cNvSpPr txBox="1"/>
          <p:nvPr/>
        </p:nvSpPr>
        <p:spPr>
          <a:xfrm>
            <a:off x="0" y="16950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m*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51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58" y="971988"/>
            <a:ext cx="4225365" cy="3443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" y="4822438"/>
            <a:ext cx="9144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If the parabolic bands are replaced by linear relation, then comment at the effective mass of the materials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23A2E-F43E-9649-B353-51A65AC58355}"/>
              </a:ext>
            </a:extLst>
          </p:cNvPr>
          <p:cNvSpPr txBox="1"/>
          <p:nvPr/>
        </p:nvSpPr>
        <p:spPr>
          <a:xfrm>
            <a:off x="0" y="16950"/>
            <a:ext cx="91440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</a:t>
            </a:r>
            <a:r>
              <a:rPr lang="en-US" sz="3600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E-k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179146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B8506B-84E3-6549-A649-8DEA8DCD1C24}"/>
              </a:ext>
            </a:extLst>
          </p:cNvPr>
          <p:cNvSpPr txBox="1"/>
          <p:nvPr/>
        </p:nvSpPr>
        <p:spPr>
          <a:xfrm>
            <a:off x="0" y="2151727"/>
            <a:ext cx="9144000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Note:</a:t>
            </a: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Filled and Empty Bands Carry No Current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Situation changes upon applied electric field</a:t>
            </a:r>
          </a:p>
        </p:txBody>
      </p:sp>
    </p:spTree>
    <p:extLst>
      <p:ext uri="{BB962C8B-B14F-4D97-AF65-F5344CB8AC3E}">
        <p14:creationId xmlns:p14="http://schemas.microsoft.com/office/powerpoint/2010/main" val="249809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A870FFDE838B4488980C29F117AB69" ma:contentTypeVersion="2" ma:contentTypeDescription="Create a new document." ma:contentTypeScope="" ma:versionID="f6a722c7691f5518d3f7983a08f9bac8">
  <xsd:schema xmlns:xsd="http://www.w3.org/2001/XMLSchema" xmlns:xs="http://www.w3.org/2001/XMLSchema" xmlns:p="http://schemas.microsoft.com/office/2006/metadata/properties" xmlns:ns2="bef4b0dd-187c-4402-bedf-1faca8ad82b1" targetNamespace="http://schemas.microsoft.com/office/2006/metadata/properties" ma:root="true" ma:fieldsID="24d5b350e85c9da64579dddc32219c09" ns2:_="">
    <xsd:import namespace="bef4b0dd-187c-4402-bedf-1faca8ad82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f4b0dd-187c-4402-bedf-1faca8ad82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F05F87-401A-44A7-8F34-AEC8A0B28B87}"/>
</file>

<file path=customXml/itemProps2.xml><?xml version="1.0" encoding="utf-8"?>
<ds:datastoreItem xmlns:ds="http://schemas.openxmlformats.org/officeDocument/2006/customXml" ds:itemID="{5C12FE81-6049-4050-8EE1-8F57ED83665C}"/>
</file>

<file path=customXml/itemProps3.xml><?xml version="1.0" encoding="utf-8"?>
<ds:datastoreItem xmlns:ds="http://schemas.openxmlformats.org/officeDocument/2006/customXml" ds:itemID="{6FBEF1F8-0FB6-4FDB-B160-C752F32DAB4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</TotalTime>
  <Words>514</Words>
  <Application>Microsoft Macintosh PowerPoint</Application>
  <PresentationFormat>On-screen Show (4:3)</PresentationFormat>
  <Paragraphs>94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task ahead  Understand electron distribution in bands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Shaibal K Sarkar</dc:creator>
  <cp:lastModifiedBy>Shaibal K Sarkar</cp:lastModifiedBy>
  <cp:revision>27</cp:revision>
  <dcterms:created xsi:type="dcterms:W3CDTF">2021-01-21T04:49:21Z</dcterms:created>
  <dcterms:modified xsi:type="dcterms:W3CDTF">2021-01-21T09:58:05Z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0x0101002CA870FFDE838B4488980C29F117AB69</vt:lpwstr>
  </property>
</Properties>
</file>